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14" r:id="rId4"/>
    <p:sldId id="260" r:id="rId5"/>
    <p:sldId id="261" r:id="rId6"/>
    <p:sldId id="262" r:id="rId7"/>
    <p:sldId id="263" r:id="rId8"/>
    <p:sldId id="264" r:id="rId9"/>
    <p:sldId id="351" r:id="rId10"/>
    <p:sldId id="315" r:id="rId11"/>
    <p:sldId id="266" r:id="rId12"/>
    <p:sldId id="308" r:id="rId13"/>
    <p:sldId id="309" r:id="rId14"/>
    <p:sldId id="288" r:id="rId15"/>
    <p:sldId id="281" r:id="rId16"/>
    <p:sldId id="310" r:id="rId17"/>
    <p:sldId id="311" r:id="rId18"/>
    <p:sldId id="282" r:id="rId19"/>
    <p:sldId id="287" r:id="rId20"/>
    <p:sldId id="322" r:id="rId21"/>
    <p:sldId id="312" r:id="rId22"/>
    <p:sldId id="313" r:id="rId23"/>
    <p:sldId id="340" r:id="rId24"/>
    <p:sldId id="280" r:id="rId25"/>
    <p:sldId id="321" r:id="rId26"/>
    <p:sldId id="284" r:id="rId27"/>
    <p:sldId id="320" r:id="rId28"/>
    <p:sldId id="323" r:id="rId29"/>
    <p:sldId id="327" r:id="rId30"/>
    <p:sldId id="326" r:id="rId31"/>
    <p:sldId id="334" r:id="rId32"/>
    <p:sldId id="335" r:id="rId33"/>
    <p:sldId id="316" r:id="rId34"/>
    <p:sldId id="289" r:id="rId35"/>
    <p:sldId id="339" r:id="rId36"/>
    <p:sldId id="293" r:id="rId37"/>
    <p:sldId id="294" r:id="rId38"/>
    <p:sldId id="295" r:id="rId39"/>
    <p:sldId id="336" r:id="rId40"/>
    <p:sldId id="343" r:id="rId41"/>
    <p:sldId id="303" r:id="rId42"/>
    <p:sldId id="345" r:id="rId43"/>
    <p:sldId id="346" r:id="rId44"/>
    <p:sldId id="341" r:id="rId45"/>
    <p:sldId id="348" r:id="rId46"/>
    <p:sldId id="349" r:id="rId47"/>
    <p:sldId id="319" r:id="rId48"/>
    <p:sldId id="307" r:id="rId49"/>
    <p:sldId id="352" r:id="rId50"/>
    <p:sldId id="318" r:id="rId51"/>
    <p:sldId id="306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7+Ti7Y1PUHS+xSbgUZsW8rHSl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tae KIM" initials="KK" lastIdx="1" clrIdx="0">
    <p:extLst>
      <p:ext uri="{19B8F6BF-5375-455C-9EA6-DF929625EA0E}">
        <p15:presenceInfo xmlns:p15="http://schemas.microsoft.com/office/powerpoint/2012/main" userId="S::kyutae.kim@etu.u-paris.fr::9c540af0-5d8d-4831-8857-9da09aee09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2A2A2"/>
    <a:srgbClr val="FABFB3"/>
    <a:srgbClr val="FDFFBD"/>
    <a:srgbClr val="538234"/>
    <a:srgbClr val="DEDEDE"/>
    <a:srgbClr val="A4C2F4"/>
    <a:srgbClr val="E8DF14"/>
    <a:srgbClr val="558ED6"/>
    <a:srgbClr val="13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ED82C-DFB5-433B-8B33-7B298AD14F54}">
  <a:tblStyle styleId="{FF1ED82C-DFB5-433B-8B33-7B298AD14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DD3A8D-D20A-4945-B46B-B3D6B2CC55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9E8"/>
          </a:solidFill>
        </a:fill>
      </a:tcStyle>
    </a:wholeTbl>
    <a:band1H>
      <a:tcTxStyle/>
      <a:tcStyle>
        <a:tcBdr/>
        <a:fill>
          <a:solidFill>
            <a:srgbClr val="F9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1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/>
    <p:restoredTop sz="83146"/>
  </p:normalViewPr>
  <p:slideViewPr>
    <p:cSldViewPr snapToGrid="0">
      <p:cViewPr varScale="1">
        <p:scale>
          <a:sx n="61" d="100"/>
          <a:sy n="61" d="100"/>
        </p:scale>
        <p:origin x="67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6T04:53:04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612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3fc8ae2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c03fc8ae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711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3fc8ae2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c03fc8ae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55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785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926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3fc8ae2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c03fc8ae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001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72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850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3fc8ae2f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c03fc8ae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201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5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7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3fc8ae2f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c03fc8ae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277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540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결측치</a:t>
            </a:r>
            <a:r>
              <a:rPr kumimoji="1" lang="ko-KR" altLang="en-US" dirty="0"/>
              <a:t> 확인후</a:t>
            </a:r>
          </a:p>
          <a:p>
            <a:r>
              <a:rPr kumimoji="1" lang="en-US" altLang="ko-KR" dirty="0"/>
              <a:t>1. 2000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~ 2014</a:t>
            </a:r>
            <a:r>
              <a:rPr kumimoji="1" lang="ko-KR" altLang="en-US" dirty="0"/>
              <a:t>년도 사이에 </a:t>
            </a:r>
            <a:r>
              <a:rPr kumimoji="1" lang="ko-KR" altLang="en-US" dirty="0" err="1"/>
              <a:t>결측치가</a:t>
            </a:r>
            <a:r>
              <a:rPr kumimoji="1" lang="ko-KR" altLang="en-US" dirty="0"/>
              <a:t> 가장 많음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장기결측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특정 년도의 데이터가 없는 경우가 </a:t>
            </a:r>
            <a:r>
              <a:rPr kumimoji="1" lang="ko-KR" altLang="en-US" dirty="0" err="1"/>
              <a:t>있슴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기온데이터</a:t>
            </a:r>
            <a:r>
              <a:rPr kumimoji="1" lang="ko-KR" altLang="en-US" dirty="0"/>
              <a:t> 같은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불연속적인 부분이 많음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426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 해결 방법 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장기결측은</a:t>
            </a:r>
            <a:r>
              <a:rPr kumimoji="1" lang="ko-KR" altLang="en-US" dirty="0"/>
              <a:t> 예측에 지장이 가기 때문에 데이터를 삭제하는 것으로 해결하였다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178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번 해결 방법 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기온데이터</a:t>
            </a:r>
            <a:r>
              <a:rPr kumimoji="1" lang="ko-KR" altLang="en-US" dirty="0"/>
              <a:t> 같이 특정 년도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없는 경우 데이터 구간에 연속적이지 </a:t>
            </a:r>
            <a:r>
              <a:rPr kumimoji="1" lang="ko-KR" altLang="en-US" dirty="0" err="1"/>
              <a:t>않게되며</a:t>
            </a:r>
            <a:r>
              <a:rPr kumimoji="1" lang="ko-KR" altLang="en-US" dirty="0"/>
              <a:t> 손실이 크다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앞뒤로 데이터가 존재해서 </a:t>
            </a:r>
            <a:r>
              <a:rPr kumimoji="1" lang="ko-KR" altLang="en-US" dirty="0" err="1"/>
              <a:t>이걸을</a:t>
            </a:r>
            <a:r>
              <a:rPr kumimoji="1" lang="ko-KR" altLang="en-US" dirty="0"/>
              <a:t> 이용하여 예측을 통해 값을 대신하고자 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거기서 </a:t>
            </a:r>
            <a:r>
              <a:rPr kumimoji="1" lang="ko-KR" altLang="en-US" dirty="0" err="1"/>
              <a:t>새용한</a:t>
            </a:r>
            <a:r>
              <a:rPr kumimoji="1" lang="ko-KR" altLang="en-US" dirty="0"/>
              <a:t> 것이 </a:t>
            </a:r>
            <a:r>
              <a:rPr kumimoji="1" lang="fr-FR" altLang="ko-Kore-KR" dirty="0"/>
              <a:t>LGBM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fr-FR" altLang="ko-Kore-KR" dirty="0" err="1"/>
              <a:t>LightGBM</a:t>
            </a:r>
            <a:r>
              <a:rPr kumimoji="1" lang="fr-FR" altLang="ko-Kore-KR" dirty="0"/>
              <a:t>(LGBM)</a:t>
            </a:r>
          </a:p>
          <a:p>
            <a:r>
              <a:rPr kumimoji="1" lang="ko-KR" altLang="en-US" dirty="0"/>
              <a:t>사용한 이유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데이터 손실을 막기위해</a:t>
            </a:r>
          </a:p>
          <a:p>
            <a:r>
              <a:rPr kumimoji="1" lang="en-US" altLang="ko-KR" dirty="0"/>
              <a:t>1. </a:t>
            </a:r>
            <a:r>
              <a:rPr kumimoji="1" lang="fr-FR" altLang="ko-Kore-KR" dirty="0"/>
              <a:t>GMB</a:t>
            </a:r>
            <a:r>
              <a:rPr kumimoji="1" lang="ko-KR" altLang="en-US" dirty="0"/>
              <a:t>는 틀린 부분에 가중치를 더하면서 진행하는 알고리즘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 err="1"/>
              <a:t>트리기반</a:t>
            </a:r>
            <a:r>
              <a:rPr kumimoji="1" lang="ko-KR" altLang="en-US" dirty="0"/>
              <a:t> 학습 알고리즘</a:t>
            </a:r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기존의 </a:t>
            </a:r>
            <a:r>
              <a:rPr kumimoji="1" lang="ko-KR" altLang="en-US" dirty="0" err="1"/>
              <a:t>트리기반</a:t>
            </a:r>
            <a:r>
              <a:rPr kumimoji="1" lang="ko-KR" altLang="en-US" dirty="0"/>
              <a:t> 알고리즘과의 차이는 </a:t>
            </a:r>
            <a:r>
              <a:rPr kumimoji="1" lang="ko-KR" altLang="en-US" dirty="0" err="1"/>
              <a:t>트리구조가</a:t>
            </a:r>
            <a:r>
              <a:rPr kumimoji="1" lang="ko-KR" altLang="en-US" dirty="0"/>
              <a:t> 수평적으로 확장하는 것이 아닌 수직적으로 </a:t>
            </a:r>
            <a:r>
              <a:rPr kumimoji="1" lang="ko-KR" altLang="en-US" dirty="0" err="1"/>
              <a:t>확장하는것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이게 그림에 대한 설명으로 생각하시면 됩니다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4. </a:t>
            </a:r>
            <a:r>
              <a:rPr kumimoji="1" lang="ko-KR" altLang="en-US" dirty="0"/>
              <a:t>장점은 속도가 빠르고 큰 사이즈의 데이터를 다룰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실행시킬 때 적은 메모리를 차지함</a:t>
            </a:r>
          </a:p>
          <a:p>
            <a:r>
              <a:rPr kumimoji="1" lang="en-US" altLang="ko-KR" dirty="0"/>
              <a:t>5. </a:t>
            </a:r>
            <a:r>
              <a:rPr kumimoji="1" lang="ko-KR" altLang="en-US" dirty="0"/>
              <a:t>데이터 양이 적으면 </a:t>
            </a:r>
            <a:r>
              <a:rPr kumimoji="1" lang="ko-KR" altLang="en-US" dirty="0" err="1"/>
              <a:t>오버피팅의</a:t>
            </a:r>
            <a:r>
              <a:rPr kumimoji="1" lang="ko-KR" altLang="en-US" dirty="0"/>
              <a:t> 위험이 있지만 이번 기온 데이터에서는 약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년간의 데이터가 있어서 시도해보았다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02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 해결 방법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불연속 적인 부분을 연결해 주기 위해 선형보간법을 사용했다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점 사이의 특정 </a:t>
            </a:r>
            <a:r>
              <a:rPr kumimoji="1" lang="ko-KR" altLang="en-US" dirty="0" err="1"/>
              <a:t>지점값이</a:t>
            </a:r>
            <a:r>
              <a:rPr kumimoji="1" lang="ko-KR" altLang="en-US" dirty="0"/>
              <a:t> 얼마일지를 추정하는 기법으로 </a:t>
            </a:r>
            <a:r>
              <a:rPr kumimoji="1" lang="ko-KR" altLang="en-US" dirty="0" err="1"/>
              <a:t>결손되어</a:t>
            </a:r>
            <a:r>
              <a:rPr kumimoji="1" lang="ko-KR" altLang="en-US" dirty="0"/>
              <a:t> 있던 데이터를 해결해 주었다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698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지하수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샘물의 단위와 호수의 단위가 다르기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 Flow rate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변환</a:t>
            </a:r>
            <a:endParaRPr kumimoji="1" lang="en-US" altLang="ko-KR" dirty="0"/>
          </a:p>
          <a:p>
            <a:r>
              <a:rPr kumimoji="1" lang="en-US" altLang="ko-KR" dirty="0"/>
              <a:t>3. </a:t>
            </a:r>
            <a:r>
              <a:rPr kumimoji="1" lang="ko-KR" altLang="en-US" dirty="0"/>
              <a:t>음수를 가지고 있는 변수가 있으며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작성할 때 변수의 정규화 과정이 있으므로 현단계에서는 불필요함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068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dirty="0"/>
              <a:t>다양한 독립변수를 많이 가지고 있으면 </a:t>
            </a:r>
            <a:r>
              <a:rPr lang="ko-KR" altLang="en-US" sz="1200" dirty="0" err="1"/>
              <a:t>결측치가</a:t>
            </a:r>
            <a:r>
              <a:rPr lang="ko-KR" altLang="en-US" sz="1200" dirty="0"/>
              <a:t> 적은 기준으로 지역을 선정함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506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dirty="0" err="1"/>
              <a:t>결측치가</a:t>
            </a:r>
            <a:r>
              <a:rPr lang="ko-KR" altLang="en-US" sz="1200" dirty="0"/>
              <a:t> 없는 데이터로 변수간의 연관성 분석을 통해 변수를 줄임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ore-KR" altLang="en-US" dirty="0"/>
              <a:t>대표적인 모델만 만들기 위해서 하나만 선정함</a:t>
            </a:r>
            <a:endParaRPr kumimoji="1" lang="en-US" altLang="ko-Kore-KR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1" lang="ko-Kore-KR" altLang="en-US" dirty="0"/>
              <a:t>전체 타겟 변수에서 대표성이 있는 변수로 줄이다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90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239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강우량의 연관성을 확인</a:t>
            </a:r>
            <a:endParaRPr lang="fr-FR" altLang="ko-Kore-KR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5842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altLang="ko-KR" dirty="0"/>
              <a:t>Lake </a:t>
            </a:r>
            <a:r>
              <a:rPr kumimoji="1" lang="fr-FR" altLang="ko-KR" dirty="0" err="1"/>
              <a:t>Bilancino</a:t>
            </a:r>
            <a:r>
              <a:rPr kumimoji="1" lang="ko-KR" altLang="en-US" dirty="0"/>
              <a:t>의 타겟 변수를 </a:t>
            </a:r>
            <a:r>
              <a:rPr kumimoji="1" lang="en-US" altLang="ko-KR" dirty="0"/>
              <a:t>River Arno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 변수로 사용 할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앞서 지리적인 데이터 특징을 분석한 부분에서 우리는 </a:t>
            </a:r>
            <a:r>
              <a:rPr kumimoji="1" lang="en-US" altLang="ko-KR" dirty="0"/>
              <a:t>Lake </a:t>
            </a:r>
            <a:r>
              <a:rPr kumimoji="1" lang="en-US" altLang="ko-KR" dirty="0" err="1"/>
              <a:t>Bilancino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River Arno</a:t>
            </a:r>
            <a:r>
              <a:rPr kumimoji="1" lang="ko-KR" altLang="en-US" dirty="0"/>
              <a:t>의 지리적 연관성이 있음을 확인했다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Lake </a:t>
            </a:r>
            <a:r>
              <a:rPr kumimoji="1" lang="en-US" altLang="ko-KR" dirty="0" err="1"/>
              <a:t>Bilancino</a:t>
            </a:r>
            <a:r>
              <a:rPr kumimoji="1" lang="ko-KR" altLang="en-US" dirty="0"/>
              <a:t>의 수위는 </a:t>
            </a:r>
            <a:r>
              <a:rPr kumimoji="1" lang="en-US" altLang="ko-KR" dirty="0"/>
              <a:t>River Arno</a:t>
            </a:r>
            <a:r>
              <a:rPr kumimoji="1" lang="ko-KR" altLang="en-US" dirty="0"/>
              <a:t>에게 직접적인 영향을 주는 것으로 예상된다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그렇기 때문에 우리는 </a:t>
            </a:r>
            <a:r>
              <a:rPr kumimoji="1" lang="en-US" altLang="ko-KR" dirty="0"/>
              <a:t>River Arno</a:t>
            </a:r>
            <a:r>
              <a:rPr kumimoji="1" lang="ko-KR" altLang="en-US" dirty="0"/>
              <a:t>의 모델을 </a:t>
            </a:r>
            <a:r>
              <a:rPr kumimoji="1" lang="ko-KR" altLang="en-US" dirty="0" err="1"/>
              <a:t>만들때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Lake </a:t>
            </a:r>
            <a:r>
              <a:rPr kumimoji="1" lang="en-US" altLang="ko-KR" dirty="0" err="1"/>
              <a:t>Blancino</a:t>
            </a:r>
            <a:r>
              <a:rPr kumimoji="1" lang="ko-KR" altLang="en-US" dirty="0"/>
              <a:t>의 영향을 포함시킬 것이다</a:t>
            </a:r>
            <a:r>
              <a:rPr kumimoji="1" lang="en-US" altLang="ko-KR" dirty="0"/>
              <a:t>. Lake </a:t>
            </a:r>
            <a:r>
              <a:rPr kumimoji="1" lang="en-US" altLang="ko-KR" dirty="0" err="1"/>
              <a:t>Bilancino</a:t>
            </a:r>
            <a:r>
              <a:rPr kumimoji="1" lang="ko-KR" altLang="en-US" dirty="0"/>
              <a:t>의 독립 변수를 </a:t>
            </a:r>
            <a:r>
              <a:rPr kumimoji="1" lang="en-US" altLang="ko-KR" dirty="0"/>
              <a:t>River Arno</a:t>
            </a:r>
            <a:r>
              <a:rPr kumimoji="1" lang="ko-KR" altLang="en-US" dirty="0"/>
              <a:t>의 종속 변수로 사용 할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725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292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Growth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특정 지점이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point인지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여부를 확률적으로 결정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Seasonality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사용자들의 행동 양식으로 주기적으로 나타나는 패턴</a:t>
            </a:r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Holidays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주기성을 가지진 않지만 전체 추이에 큰 영향을 주는 이벤트가 미치는 영향의 범위를 설정할 수 있음</a:t>
            </a:r>
          </a:p>
          <a:p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905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Prophet </a:t>
            </a:r>
            <a:r>
              <a:rPr kumimoji="1" lang="ko-Kore-KR" altLang="en-US" dirty="0"/>
              <a:t>모델을 사용하기 위한 데이터 가공</a:t>
            </a:r>
            <a:endParaRPr kumimoji="1" lang="en-US" altLang="ko-Kore-KR" dirty="0"/>
          </a:p>
          <a:p>
            <a:r>
              <a:rPr kumimoji="1" lang="ko-Kore-KR" altLang="en-US" dirty="0"/>
              <a:t>칼럼 이름 변경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데이터 분할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1288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22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026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168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320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AQUIFER -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값이 증가 → 지하수까지의 거리가 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</a:rPr>
              <a:t>줄어듬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수위 상승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RIVER - </a:t>
            </a:r>
            <a:r>
              <a:rPr lang="ko-KR" altLang="en-US" sz="1200" b="1" dirty="0"/>
              <a:t>값이 일정 → 지하수 수위 유지</a:t>
            </a:r>
            <a:endParaRPr lang="en-US" altLang="ko-KR" sz="1200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b="1" dirty="0"/>
              <a:t>LAKE -  </a:t>
            </a:r>
            <a:r>
              <a:rPr lang="ko-KR" altLang="en-US" sz="1200" b="1" dirty="0"/>
              <a:t>수위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유압 크게 변동없이 일정하게 유지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78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Water spring -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측정 구역마다 유압이 증가 → 수위 상승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96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1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72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f9ebb531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gbf9ebb531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f9ebb5319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bf9ebb53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03fc8ae2f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c03fc8ae2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f9ebb531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bf9ebb53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f9ebb531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bf9ebb53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97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780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211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9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0712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>
            <a:spLocks noGrp="1"/>
          </p:cNvSpPr>
          <p:nvPr>
            <p:ph type="pic" idx="3"/>
          </p:nvPr>
        </p:nvSpPr>
        <p:spPr>
          <a:xfrm>
            <a:off x="6375130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>
            <a:spLocks noGrp="1"/>
          </p:cNvSpPr>
          <p:nvPr>
            <p:ph type="pic" idx="4"/>
          </p:nvPr>
        </p:nvSpPr>
        <p:spPr>
          <a:xfrm>
            <a:off x="910179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>
            <a:spLocks noGrp="1"/>
          </p:cNvSpPr>
          <p:nvPr>
            <p:ph type="pic" idx="5"/>
          </p:nvPr>
        </p:nvSpPr>
        <p:spPr>
          <a:xfrm>
            <a:off x="92180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079368" y="2100242"/>
            <a:ext cx="4033264" cy="3172231"/>
            <a:chOff x="2444748" y="555045"/>
            <a:chExt cx="7282048" cy="5727454"/>
          </a:xfrm>
        </p:grpSpPr>
        <p:sp>
          <p:nvSpPr>
            <p:cNvPr id="28" name="Google Shape;28;p26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6"/>
          <p:cNvSpPr>
            <a:spLocks noGrp="1"/>
          </p:cNvSpPr>
          <p:nvPr>
            <p:ph type="pic" idx="2"/>
          </p:nvPr>
        </p:nvSpPr>
        <p:spPr>
          <a:xfrm>
            <a:off x="4247170" y="2261798"/>
            <a:ext cx="3678250" cy="215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74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marcomarchetti/acea-smart-water-baseline-models-comparison" TargetMode="External"/><Relationship Id="rId3" Type="http://schemas.openxmlformats.org/officeDocument/2006/relationships/hyperlink" Target="https://www.kaggle.com/iamleonie/eda-quenching-the-thirst-for-insights" TargetMode="External"/><Relationship Id="rId7" Type="http://schemas.openxmlformats.org/officeDocument/2006/relationships/hyperlink" Target="https://machinelearningmastery.com/how-to-develop-lstm-models-for-time-series-forecasting" TargetMode="External"/><Relationship Id="rId2" Type="http://schemas.openxmlformats.org/officeDocument/2006/relationships/hyperlink" Target="https://www.kaggle.com/andreshg/timeseries-analysis-a-complete-guide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oi.org/10.3741/JKWRA.2020.53.4.273" TargetMode="External"/><Relationship Id="rId5" Type="http://schemas.openxmlformats.org/officeDocument/2006/relationships/hyperlink" Target="https://dgkim5360.tistory.com/entry/understanding-long-short-term-memory-lstm-kr" TargetMode="External"/><Relationship Id="rId4" Type="http://schemas.openxmlformats.org/officeDocument/2006/relationships/hyperlink" Target="https://www.kaggle.com/luca31394/acea-eda-and-data-cleaning-deep-water/outpu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8831026" y="5912225"/>
            <a:ext cx="35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9DAF8"/>
                </a:solidFill>
              </a:rPr>
              <a:t>Team : </a:t>
            </a:r>
            <a:r>
              <a:rPr lang="en-US" sz="1800" b="1" dirty="0" err="1">
                <a:solidFill>
                  <a:srgbClr val="C9DAF8"/>
                </a:solidFill>
              </a:rPr>
              <a:t>김규태</a:t>
            </a:r>
            <a:r>
              <a:rPr lang="en-US" sz="1800" b="1" dirty="0">
                <a:solidFill>
                  <a:srgbClr val="C9DAF8"/>
                </a:solidFill>
              </a:rPr>
              <a:t>, </a:t>
            </a:r>
            <a:r>
              <a:rPr lang="en-US" sz="1800" b="1" dirty="0" err="1">
                <a:solidFill>
                  <a:srgbClr val="C9DAF8"/>
                </a:solidFill>
              </a:rPr>
              <a:t>김태윤</a:t>
            </a:r>
            <a:r>
              <a:rPr lang="en-US" sz="1800" b="1" dirty="0">
                <a:solidFill>
                  <a:srgbClr val="C9DAF8"/>
                </a:solidFill>
              </a:rPr>
              <a:t>, </a:t>
            </a:r>
            <a:r>
              <a:rPr lang="en-US" sz="1800" b="1" dirty="0" err="1">
                <a:solidFill>
                  <a:srgbClr val="C9DAF8"/>
                </a:solidFill>
              </a:rPr>
              <a:t>전고은</a:t>
            </a:r>
            <a:endParaRPr sz="1800" b="1" i="0" u="none" strike="noStrike" cap="none" dirty="0">
              <a:solidFill>
                <a:srgbClr val="C9DAF8"/>
              </a:solidFill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8962911" y="6281525"/>
            <a:ext cx="216815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9DAF8"/>
                </a:solidFill>
              </a:rPr>
              <a:t>Date : </a:t>
            </a:r>
            <a:r>
              <a:rPr lang="en-US" sz="1800" b="0" i="0" u="none" strike="noStrike" cap="none" dirty="0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2021. 02. 26</a:t>
            </a:r>
            <a:endParaRPr sz="1800" b="0" i="0" u="none" strike="noStrike" cap="none" dirty="0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473" y="1656798"/>
            <a:ext cx="12192000" cy="26778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70039" y="1257657"/>
            <a:ext cx="285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Competition 2021</a:t>
            </a:r>
            <a:endParaRPr sz="2200" b="1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4">
            <a:alphaModFix/>
            <a:duotone>
              <a:prstClr val="black"/>
              <a:srgbClr val="E8DF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378" y="1092648"/>
            <a:ext cx="1748401" cy="7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5;p1"/>
          <p:cNvSpPr txBox="1"/>
          <p:nvPr/>
        </p:nvSpPr>
        <p:spPr>
          <a:xfrm>
            <a:off x="4313477" y="4910312"/>
            <a:ext cx="353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rgbClr val="C9DAF8"/>
                </a:solidFill>
              </a:rPr>
              <a:t>한 국 </a:t>
            </a:r>
            <a:r>
              <a:rPr lang="en-US" altLang="ko-KR" sz="2800" dirty="0" smtClean="0">
                <a:solidFill>
                  <a:srgbClr val="C9DAF8"/>
                </a:solidFill>
              </a:rPr>
              <a:t>I T </a:t>
            </a:r>
            <a:r>
              <a:rPr lang="ko-KR" altLang="en-US" sz="2800" dirty="0" smtClean="0">
                <a:solidFill>
                  <a:srgbClr val="C9DAF8"/>
                </a:solidFill>
              </a:rPr>
              <a:t>교 육 원</a:t>
            </a:r>
            <a:endParaRPr sz="2800" b="1" i="0" u="none" strike="noStrike" cap="none" dirty="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854355589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Ⅱ.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dirty="0">
                          <a:solidFill>
                            <a:srgbClr val="F3F3F3"/>
                          </a:solidFill>
                        </a:rPr>
                        <a:t>EXPLORATORY DATA ANALYSIS</a:t>
                      </a: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68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3fc8ae2f_0_34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c03fc8ae2f_0_34"/>
          <p:cNvSpPr txBox="1"/>
          <p:nvPr/>
        </p:nvSpPr>
        <p:spPr>
          <a:xfrm>
            <a:off x="11689798" y="658061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11</a:t>
            </a:fld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48" name="Google Shape;148;gc03fc8ae2f_0_34"/>
          <p:cNvGraphicFramePr/>
          <p:nvPr/>
        </p:nvGraphicFramePr>
        <p:xfrm>
          <a:off x="213444" y="878496"/>
          <a:ext cx="115483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1151333677"/>
                    </a:ext>
                  </a:extLst>
                </a:gridCol>
                <a:gridCol w="8536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DATA DESCRIPTION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Google Shape;149;gc03fc8ae2f_0_34">
            <a:extLst>
              <a:ext uri="{FF2B5EF4-FFF2-40B4-BE49-F238E27FC236}">
                <a16:creationId xmlns:a16="http://schemas.microsoft.com/office/drawing/2014/main" id="{D7FC08FB-EB7C-BB4E-8E93-9C07660CC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371872"/>
              </p:ext>
            </p:extLst>
          </p:nvPr>
        </p:nvGraphicFramePr>
        <p:xfrm>
          <a:off x="5026694" y="3159845"/>
          <a:ext cx="1921800" cy="8542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42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Aquifer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C6F5F0DB-FCBF-5F4D-BA4D-16A8C55C6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63138"/>
              </p:ext>
            </p:extLst>
          </p:nvPr>
        </p:nvGraphicFramePr>
        <p:xfrm>
          <a:off x="5026694" y="2124811"/>
          <a:ext cx="1921800" cy="83428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342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Water Spring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498F7F54-0CA1-5544-98A3-824005396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93445"/>
              </p:ext>
            </p:extLst>
          </p:nvPr>
        </p:nvGraphicFramePr>
        <p:xfrm>
          <a:off x="5028231" y="4214805"/>
          <a:ext cx="1921800" cy="7704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770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River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A93A6F0-8FDA-DF4A-AF48-F9CA2E0A9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994909"/>
              </p:ext>
            </p:extLst>
          </p:nvPr>
        </p:nvGraphicFramePr>
        <p:xfrm>
          <a:off x="5028231" y="5267449"/>
          <a:ext cx="1921800" cy="8399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39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Lake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1414A32D-319D-1A49-BE77-ECA1DAFEA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89906" l="3232" r="98485">
                        <a14:foregroundMark x1="89697" y1="42530" x2="95253" y2="45491"/>
                        <a14:foregroundMark x1="95253" y1="45491" x2="97071" y2="52490"/>
                        <a14:foregroundMark x1="97071" y1="52490" x2="96465" y2="69314"/>
                        <a14:foregroundMark x1="96465" y1="69314" x2="93434" y2="75370"/>
                        <a14:foregroundMark x1="93434" y1="75370" x2="90101" y2="77658"/>
                        <a14:foregroundMark x1="96566" y1="42127" x2="98485" y2="69179"/>
                        <a14:foregroundMark x1="10202" y1="32571" x2="3232" y2="62584"/>
                        <a14:foregroundMark x1="3232" y1="62584" x2="6263" y2="81292"/>
                      </a14:backgroundRemoval>
                    </a14:imgEffect>
                  </a14:imgLayer>
                </a14:imgProps>
              </a:ext>
            </a:extLst>
          </a:blip>
          <a:srcRect t="19820" b="11171"/>
          <a:stretch/>
        </p:blipFill>
        <p:spPr>
          <a:xfrm>
            <a:off x="539295" y="3114368"/>
            <a:ext cx="4061239" cy="2103381"/>
          </a:xfrm>
          <a:prstGeom prst="rect">
            <a:avLst/>
          </a:prstGeom>
        </p:spPr>
      </p:pic>
      <p:graphicFrame>
        <p:nvGraphicFramePr>
          <p:cNvPr id="49" name="표 5">
            <a:extLst>
              <a:ext uri="{FF2B5EF4-FFF2-40B4-BE49-F238E27FC236}">
                <a16:creationId xmlns:a16="http://schemas.microsoft.com/office/drawing/2014/main" id="{EF714604-9A9C-1F42-A48F-1B3B6B2E6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75102"/>
              </p:ext>
            </p:extLst>
          </p:nvPr>
        </p:nvGraphicFramePr>
        <p:xfrm>
          <a:off x="7455547" y="2046215"/>
          <a:ext cx="4125286" cy="4055064"/>
        </p:xfrm>
        <a:graphic>
          <a:graphicData uri="http://schemas.openxmlformats.org/drawingml/2006/table">
            <a:tbl>
              <a:tblPr firstRow="1" bandRow="1"/>
              <a:tblGrid>
                <a:gridCol w="1299882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  <a:gridCol w="2825404">
                  <a:extLst>
                    <a:ext uri="{9D8B030D-6E8A-4147-A177-3AD203B41FA5}">
                      <a16:colId xmlns:a16="http://schemas.microsoft.com/office/drawing/2014/main" val="472594967"/>
                    </a:ext>
                  </a:extLst>
                </a:gridCol>
              </a:tblGrid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day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Rainfall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Quantity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of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rain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falling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in the area (mm)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99644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altLang="ko-Kore-KR" sz="1200" b="0" i="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  <a:r>
                        <a:rPr lang="fr-FR" altLang="ko-Kore-KR" sz="12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altLang="ko-Kore-KR" sz="1200" b="0" i="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detected</a:t>
                      </a:r>
                      <a:r>
                        <a:rPr lang="fr-FR" altLang="ko-Kore-KR" sz="12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by the </a:t>
                      </a:r>
                      <a:r>
                        <a:rPr lang="fr-FR" altLang="ko-Kore-KR" sz="1200" b="0" i="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thermometric</a:t>
                      </a:r>
                      <a:r>
                        <a:rPr lang="fr-FR" altLang="ko-Kore-KR" sz="12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station (°C)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213067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Hydrometry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Groundwater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level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detected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by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hydrometric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station (m)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373158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Volume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water volume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taken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from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drinking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water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treatment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plant (m³)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366335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Flow Rate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flow rate (l/s)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(m³/s)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949448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Lake Level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River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level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(m)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077038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Depth to groundwater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Groundwater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level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from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ground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floor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(m)</a:t>
                      </a:r>
                      <a:endParaRPr lang="ko-Kore-KR" alt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144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6C3798-DAA2-A24C-8E66-7A366AED41CA}"/>
              </a:ext>
            </a:extLst>
          </p:cNvPr>
          <p:cNvSpPr txBox="1"/>
          <p:nvPr/>
        </p:nvSpPr>
        <p:spPr>
          <a:xfrm>
            <a:off x="539148" y="5170927"/>
            <a:ext cx="343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ore-KR" sz="1000" dirty="0"/>
              <a:t>https://</a:t>
            </a:r>
            <a:r>
              <a:rPr kumimoji="1" lang="fr-FR" altLang="ko-Kore-KR" sz="1000" dirty="0" err="1"/>
              <a:t>www.nationalgeographic.org</a:t>
            </a:r>
            <a:r>
              <a:rPr kumimoji="1" lang="fr-FR" altLang="ko-Kore-KR" sz="1000" dirty="0"/>
              <a:t>/media/</a:t>
            </a:r>
            <a:r>
              <a:rPr kumimoji="1" lang="fr-FR" altLang="ko-Kore-KR" sz="1000" dirty="0" err="1"/>
              <a:t>aquifer-illo</a:t>
            </a:r>
            <a:r>
              <a:rPr kumimoji="1" lang="fr-FR" altLang="ko-Kore-KR" sz="1000" dirty="0"/>
              <a:t>/</a:t>
            </a:r>
            <a:endParaRPr kumimoji="1" lang="ko-Kore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58D4D-2FE0-9C4E-99D8-094446EBBFCB}"/>
              </a:ext>
            </a:extLst>
          </p:cNvPr>
          <p:cNvSpPr txBox="1"/>
          <p:nvPr/>
        </p:nvSpPr>
        <p:spPr>
          <a:xfrm>
            <a:off x="520659" y="5411277"/>
            <a:ext cx="29097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fr-FR" altLang="ko-Kore-KR" sz="1000" dirty="0"/>
              <a:t>https://</a:t>
            </a:r>
            <a:r>
              <a:rPr kumimoji="1" lang="fr-FR" altLang="ko-Kore-KR" sz="1000" dirty="0" err="1"/>
              <a:t>imaggeo.egu.eu</a:t>
            </a:r>
            <a:r>
              <a:rPr kumimoji="1" lang="fr-FR" altLang="ko-Kore-KR" sz="1000" dirty="0"/>
              <a:t>/</a:t>
            </a:r>
            <a:r>
              <a:rPr kumimoji="1" lang="fr-FR" altLang="ko-Kore-KR" sz="1000" dirty="0" err="1"/>
              <a:t>view</a:t>
            </a:r>
            <a:r>
              <a:rPr kumimoji="1" lang="fr-FR" altLang="ko-Kore-KR" sz="1000" dirty="0"/>
              <a:t>/1533/</a:t>
            </a:r>
            <a:endParaRPr kumimoji="1" lang="ko-Kore-KR" altLang="en-US" sz="1000" dirty="0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B614A45D-E563-2B49-AB98-BBE8182E6A05}"/>
              </a:ext>
            </a:extLst>
          </p:cNvPr>
          <p:cNvCxnSpPr>
            <a:cxnSpLocks/>
            <a:stCxn id="52" idx="0"/>
            <a:endCxn id="45" idx="1"/>
          </p:cNvCxnSpPr>
          <p:nvPr/>
        </p:nvCxnSpPr>
        <p:spPr>
          <a:xfrm flipV="1">
            <a:off x="1877763" y="3586949"/>
            <a:ext cx="3148931" cy="28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318412B-75D4-DC47-B467-D6B479CCDB42}"/>
              </a:ext>
            </a:extLst>
          </p:cNvPr>
          <p:cNvSpPr/>
          <p:nvPr/>
        </p:nvSpPr>
        <p:spPr>
          <a:xfrm>
            <a:off x="1689620" y="3876877"/>
            <a:ext cx="376285" cy="376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70F924A-3749-314B-947F-F89558577BF7}"/>
              </a:ext>
            </a:extLst>
          </p:cNvPr>
          <p:cNvSpPr/>
          <p:nvPr/>
        </p:nvSpPr>
        <p:spPr>
          <a:xfrm>
            <a:off x="2661808" y="3792030"/>
            <a:ext cx="376285" cy="376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C8382B34-2624-3541-A257-6B0E6F41FE5D}"/>
              </a:ext>
            </a:extLst>
          </p:cNvPr>
          <p:cNvCxnSpPr>
            <a:cxnSpLocks/>
            <a:stCxn id="63" idx="7"/>
            <a:endCxn id="47" idx="1"/>
          </p:cNvCxnSpPr>
          <p:nvPr/>
        </p:nvCxnSpPr>
        <p:spPr>
          <a:xfrm>
            <a:off x="2982987" y="3847136"/>
            <a:ext cx="2045244" cy="75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2CB325D5-5125-0442-A488-085B7E5D86AA}"/>
              </a:ext>
            </a:extLst>
          </p:cNvPr>
          <p:cNvSpPr/>
          <p:nvPr/>
        </p:nvSpPr>
        <p:spPr>
          <a:xfrm>
            <a:off x="3307672" y="4081146"/>
            <a:ext cx="376285" cy="376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188AA5F-BA27-E940-9A12-F1C061748D21}"/>
              </a:ext>
            </a:extLst>
          </p:cNvPr>
          <p:cNvCxnSpPr>
            <a:cxnSpLocks/>
            <a:stCxn id="67" idx="6"/>
            <a:endCxn id="48" idx="1"/>
          </p:cNvCxnSpPr>
          <p:nvPr/>
        </p:nvCxnSpPr>
        <p:spPr>
          <a:xfrm>
            <a:off x="3683957" y="4269289"/>
            <a:ext cx="1344274" cy="141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실외, 바위이(가) 표시된 사진&#10;&#10;자동 생성된 설명">
            <a:extLst>
              <a:ext uri="{FF2B5EF4-FFF2-40B4-BE49-F238E27FC236}">
                <a16:creationId xmlns:a16="http://schemas.microsoft.com/office/drawing/2014/main" id="{DE6E0E4C-267F-0448-A29E-F7EC6E50E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0" t="10521" r="15494" b="8769"/>
          <a:stretch/>
        </p:blipFill>
        <p:spPr>
          <a:xfrm>
            <a:off x="1995772" y="2390702"/>
            <a:ext cx="1437309" cy="1131331"/>
          </a:xfrm>
          <a:prstGeom prst="ellipse">
            <a:avLst/>
          </a:prstGeom>
          <a:ln w="63500" cap="rnd">
            <a:noFill/>
          </a:ln>
          <a:effectLst/>
        </p:spPr>
      </p:pic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AFDE89F-5B44-F44B-8408-700C8ACE5DF8}"/>
              </a:ext>
            </a:extLst>
          </p:cNvPr>
          <p:cNvCxnSpPr>
            <a:cxnSpLocks/>
            <a:stCxn id="10" idx="6"/>
            <a:endCxn id="46" idx="1"/>
          </p:cNvCxnSpPr>
          <p:nvPr/>
        </p:nvCxnSpPr>
        <p:spPr>
          <a:xfrm flipV="1">
            <a:off x="3433081" y="2541953"/>
            <a:ext cx="1593613" cy="414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Google Shape;138;gc03fc8ae2f_0_26">
            <a:extLst>
              <a:ext uri="{FF2B5EF4-FFF2-40B4-BE49-F238E27FC236}">
                <a16:creationId xmlns:a16="http://schemas.microsoft.com/office/drawing/2014/main" id="{10167E61-6BC1-4192-A68D-9565618DF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037474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150D9633-0E5F-FA40-BDD2-684C01CE7864}"/>
              </a:ext>
            </a:extLst>
          </p:cNvPr>
          <p:cNvSpPr/>
          <p:nvPr/>
        </p:nvSpPr>
        <p:spPr>
          <a:xfrm>
            <a:off x="5026693" y="1549969"/>
            <a:ext cx="192180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Water body type</a:t>
            </a:r>
            <a:endParaRPr kumimoji="1" lang="ko-Kore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E1B7253-31D0-8B48-ACAD-0B3D235E4DA4}"/>
              </a:ext>
            </a:extLst>
          </p:cNvPr>
          <p:cNvSpPr/>
          <p:nvPr/>
        </p:nvSpPr>
        <p:spPr>
          <a:xfrm>
            <a:off x="7455547" y="1506971"/>
            <a:ext cx="4125286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642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3fc8ae2f_0_34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오각형[P] 37">
            <a:extLst>
              <a:ext uri="{FF2B5EF4-FFF2-40B4-BE49-F238E27FC236}">
                <a16:creationId xmlns:a16="http://schemas.microsoft.com/office/drawing/2014/main" id="{28A46A44-9D63-CB40-B357-83FD0F0A24D0}"/>
              </a:ext>
            </a:extLst>
          </p:cNvPr>
          <p:cNvSpPr/>
          <p:nvPr/>
        </p:nvSpPr>
        <p:spPr>
          <a:xfrm>
            <a:off x="1068136" y="3154811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오각형[P] 42">
            <a:extLst>
              <a:ext uri="{FF2B5EF4-FFF2-40B4-BE49-F238E27FC236}">
                <a16:creationId xmlns:a16="http://schemas.microsoft.com/office/drawing/2014/main" id="{71FD8757-C310-804F-B497-2D19DA7D0334}"/>
              </a:ext>
            </a:extLst>
          </p:cNvPr>
          <p:cNvSpPr/>
          <p:nvPr/>
        </p:nvSpPr>
        <p:spPr>
          <a:xfrm>
            <a:off x="1068136" y="4217402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각형[P] 43">
            <a:extLst>
              <a:ext uri="{FF2B5EF4-FFF2-40B4-BE49-F238E27FC236}">
                <a16:creationId xmlns:a16="http://schemas.microsoft.com/office/drawing/2014/main" id="{6C8658C3-59D5-1648-94E0-AA06EE0234FF}"/>
              </a:ext>
            </a:extLst>
          </p:cNvPr>
          <p:cNvSpPr/>
          <p:nvPr/>
        </p:nvSpPr>
        <p:spPr>
          <a:xfrm>
            <a:off x="1068136" y="5277355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오각형[P] 3">
            <a:extLst>
              <a:ext uri="{FF2B5EF4-FFF2-40B4-BE49-F238E27FC236}">
                <a16:creationId xmlns:a16="http://schemas.microsoft.com/office/drawing/2014/main" id="{E930B883-FBF0-0647-8414-24D5ABAB7275}"/>
              </a:ext>
            </a:extLst>
          </p:cNvPr>
          <p:cNvSpPr/>
          <p:nvPr/>
        </p:nvSpPr>
        <p:spPr>
          <a:xfrm>
            <a:off x="1068136" y="2086305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Google Shape;146;gc03fc8ae2f_0_34"/>
          <p:cNvSpPr txBox="1"/>
          <p:nvPr/>
        </p:nvSpPr>
        <p:spPr>
          <a:xfrm>
            <a:off x="11689798" y="6596700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12</a:t>
            </a:fld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48" name="Google Shape;148;gc03fc8ae2f_0_34"/>
          <p:cNvGraphicFramePr/>
          <p:nvPr/>
        </p:nvGraphicFramePr>
        <p:xfrm>
          <a:off x="263850" y="814322"/>
          <a:ext cx="115483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1151333677"/>
                    </a:ext>
                  </a:extLst>
                </a:gridCol>
                <a:gridCol w="8536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DATA DESCRIPTION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gc03fc8ae2f_0_34"/>
          <p:cNvGraphicFramePr/>
          <p:nvPr>
            <p:extLst>
              <p:ext uri="{D42A27DB-BD31-4B8C-83A1-F6EECF244321}">
                <p14:modId xmlns:p14="http://schemas.microsoft.com/office/powerpoint/2010/main" val="1367392302"/>
              </p:ext>
            </p:extLst>
          </p:nvPr>
        </p:nvGraphicFramePr>
        <p:xfrm>
          <a:off x="5370658" y="2093494"/>
          <a:ext cx="1921800" cy="8900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00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Auser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BA11E8-A06C-AB46-935E-0A5DA20C1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4092"/>
              </p:ext>
            </p:extLst>
          </p:nvPr>
        </p:nvGraphicFramePr>
        <p:xfrm>
          <a:off x="5370658" y="3154810"/>
          <a:ext cx="1921800" cy="897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71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Doganella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C9A8D9-9198-5B4C-8030-C93C0C2FD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57124"/>
              </p:ext>
            </p:extLst>
          </p:nvPr>
        </p:nvGraphicFramePr>
        <p:xfrm>
          <a:off x="5382258" y="4223316"/>
          <a:ext cx="1921800" cy="8912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12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Luco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91824C-4399-2B4A-A8A0-2FC65F8E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50241"/>
              </p:ext>
            </p:extLst>
          </p:nvPr>
        </p:nvGraphicFramePr>
        <p:xfrm>
          <a:off x="5382258" y="5277355"/>
          <a:ext cx="1921800" cy="8912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12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Petrignano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87C18AC-4770-2849-8835-F948B891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63046"/>
              </p:ext>
            </p:extLst>
          </p:nvPr>
        </p:nvGraphicFramePr>
        <p:xfrm>
          <a:off x="1104233" y="2121536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FC712A7C-85DF-FF40-AEF8-57D5D65D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82071"/>
              </p:ext>
            </p:extLst>
          </p:nvPr>
        </p:nvGraphicFramePr>
        <p:xfrm>
          <a:off x="2204154" y="2123088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EE0125F1-08E4-9640-B820-F6B5BE2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5070"/>
              </p:ext>
            </p:extLst>
          </p:nvPr>
        </p:nvGraphicFramePr>
        <p:xfrm>
          <a:off x="3304075" y="2119982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0387DDDB-E224-014C-BF3E-9EFBCCAED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12851"/>
              </p:ext>
            </p:extLst>
          </p:nvPr>
        </p:nvGraphicFramePr>
        <p:xfrm>
          <a:off x="1104232" y="2571763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Volume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07FC6788-27C8-7541-A479-A579DF24B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85974"/>
              </p:ext>
            </p:extLst>
          </p:nvPr>
        </p:nvGraphicFramePr>
        <p:xfrm>
          <a:off x="2204154" y="2571762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Hydrometry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BB97B3F7-7CB8-EC46-AEB0-E444401EA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55979"/>
              </p:ext>
            </p:extLst>
          </p:nvPr>
        </p:nvGraphicFramePr>
        <p:xfrm>
          <a:off x="1104233" y="3187819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0FB308B4-F82E-B74E-907B-29720EA94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59855"/>
              </p:ext>
            </p:extLst>
          </p:nvPr>
        </p:nvGraphicFramePr>
        <p:xfrm>
          <a:off x="2204154" y="3189371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0951AED0-96B0-614D-9BE1-93E0E4AE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00534"/>
              </p:ext>
            </p:extLst>
          </p:nvPr>
        </p:nvGraphicFramePr>
        <p:xfrm>
          <a:off x="3304075" y="3186265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9F4E7659-8B87-E547-9CD3-86AA3C067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85530"/>
              </p:ext>
            </p:extLst>
          </p:nvPr>
        </p:nvGraphicFramePr>
        <p:xfrm>
          <a:off x="1104232" y="3638046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Volume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7" name="표 5">
            <a:extLst>
              <a:ext uri="{FF2B5EF4-FFF2-40B4-BE49-F238E27FC236}">
                <a16:creationId xmlns:a16="http://schemas.microsoft.com/office/drawing/2014/main" id="{72F6F6AB-0A17-5141-A935-BE2724AF2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77160"/>
              </p:ext>
            </p:extLst>
          </p:nvPr>
        </p:nvGraphicFramePr>
        <p:xfrm>
          <a:off x="1106974" y="4258687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835F08E1-2FCC-5A48-ACF3-A500E789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79148"/>
              </p:ext>
            </p:extLst>
          </p:nvPr>
        </p:nvGraphicFramePr>
        <p:xfrm>
          <a:off x="2206895" y="4260239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7960931D-9E3F-EE40-B680-6F3630C42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89758"/>
              </p:ext>
            </p:extLst>
          </p:nvPr>
        </p:nvGraphicFramePr>
        <p:xfrm>
          <a:off x="3306816" y="4257133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id="{6908D3F1-E0E7-F740-B9BB-32ED3AFF8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85074"/>
              </p:ext>
            </p:extLst>
          </p:nvPr>
        </p:nvGraphicFramePr>
        <p:xfrm>
          <a:off x="1106973" y="4708914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Volume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2CBD0234-DB6D-1540-9546-DE95A744B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59772"/>
              </p:ext>
            </p:extLst>
          </p:nvPr>
        </p:nvGraphicFramePr>
        <p:xfrm>
          <a:off x="1104233" y="5316693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2" name="표 5">
            <a:extLst>
              <a:ext uri="{FF2B5EF4-FFF2-40B4-BE49-F238E27FC236}">
                <a16:creationId xmlns:a16="http://schemas.microsoft.com/office/drawing/2014/main" id="{4E20DA99-A801-CA41-A602-76AEC6818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68278"/>
              </p:ext>
            </p:extLst>
          </p:nvPr>
        </p:nvGraphicFramePr>
        <p:xfrm>
          <a:off x="2204154" y="5318245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3" name="표 5">
            <a:extLst>
              <a:ext uri="{FF2B5EF4-FFF2-40B4-BE49-F238E27FC236}">
                <a16:creationId xmlns:a16="http://schemas.microsoft.com/office/drawing/2014/main" id="{EDE190A4-DFE8-2347-92F7-C483254A7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656119"/>
              </p:ext>
            </p:extLst>
          </p:nvPr>
        </p:nvGraphicFramePr>
        <p:xfrm>
          <a:off x="3304075" y="5315139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id="{76DD5C2F-ADDE-7847-94E9-EF1D964DB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51662"/>
              </p:ext>
            </p:extLst>
          </p:nvPr>
        </p:nvGraphicFramePr>
        <p:xfrm>
          <a:off x="1104232" y="5766920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Volume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5" name="표 5">
            <a:extLst>
              <a:ext uri="{FF2B5EF4-FFF2-40B4-BE49-F238E27FC236}">
                <a16:creationId xmlns:a16="http://schemas.microsoft.com/office/drawing/2014/main" id="{3801C9A9-9EE9-B74D-AAF8-A2C0FDD5E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48617"/>
              </p:ext>
            </p:extLst>
          </p:nvPr>
        </p:nvGraphicFramePr>
        <p:xfrm>
          <a:off x="2204154" y="5766919"/>
          <a:ext cx="1033291" cy="382503"/>
        </p:xfrm>
        <a:graphic>
          <a:graphicData uri="http://schemas.openxmlformats.org/drawingml/2006/table">
            <a:tbl>
              <a:tblPr firstRow="1" bandRow="1"/>
              <a:tblGrid>
                <a:gridCol w="1033291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Hydrometry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6" name="표 5">
            <a:extLst>
              <a:ext uri="{FF2B5EF4-FFF2-40B4-BE49-F238E27FC236}">
                <a16:creationId xmlns:a16="http://schemas.microsoft.com/office/drawing/2014/main" id="{CA53E200-86AF-8548-A792-CC059944CD53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2100056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0" name="표 5">
            <a:extLst>
              <a:ext uri="{FF2B5EF4-FFF2-40B4-BE49-F238E27FC236}">
                <a16:creationId xmlns:a16="http://schemas.microsoft.com/office/drawing/2014/main" id="{00C6161D-F10F-154D-8AE7-C25DA4F4C72D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3186265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1" name="표 5">
            <a:extLst>
              <a:ext uri="{FF2B5EF4-FFF2-40B4-BE49-F238E27FC236}">
                <a16:creationId xmlns:a16="http://schemas.microsoft.com/office/drawing/2014/main" id="{8781F66C-931B-FA4E-9144-36CAE9339591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4246343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2" name="표 5">
            <a:extLst>
              <a:ext uri="{FF2B5EF4-FFF2-40B4-BE49-F238E27FC236}">
                <a16:creationId xmlns:a16="http://schemas.microsoft.com/office/drawing/2014/main" id="{0200E590-CF69-EF4C-9D62-2C5D97B553EC}"/>
              </a:ext>
            </a:extLst>
          </p:cNvPr>
          <p:cNvGraphicFramePr>
            <a:graphicFrameLocks noGrp="1"/>
          </p:cNvGraphicFramePr>
          <p:nvPr/>
        </p:nvGraphicFramePr>
        <p:xfrm>
          <a:off x="8326845" y="5349630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6" name="Google Shape;138;gc03fc8ae2f_0_26">
            <a:extLst>
              <a:ext uri="{FF2B5EF4-FFF2-40B4-BE49-F238E27FC236}">
                <a16:creationId xmlns:a16="http://schemas.microsoft.com/office/drawing/2014/main" id="{14DD6496-4135-324F-AE8C-0FDEBC97B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4451E303-7B9B-D14C-9404-BFCBE7DEB295}"/>
              </a:ext>
            </a:extLst>
          </p:cNvPr>
          <p:cNvSpPr/>
          <p:nvPr/>
        </p:nvSpPr>
        <p:spPr>
          <a:xfrm>
            <a:off x="5370658" y="1478623"/>
            <a:ext cx="1921800" cy="522514"/>
          </a:xfrm>
          <a:prstGeom prst="roundRect">
            <a:avLst/>
          </a:prstGeom>
          <a:solidFill>
            <a:srgbClr val="53823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bg1"/>
                </a:solidFill>
              </a:rPr>
              <a:t>Aquifer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391F5F7-82BA-CF4F-9307-8B4132E6BB35}"/>
              </a:ext>
            </a:extLst>
          </p:cNvPr>
          <p:cNvSpPr/>
          <p:nvPr/>
        </p:nvSpPr>
        <p:spPr>
          <a:xfrm>
            <a:off x="8267401" y="1506971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8D9A431A-CF4C-FD4C-B876-5572F1A9385B}"/>
              </a:ext>
            </a:extLst>
          </p:cNvPr>
          <p:cNvSpPr/>
          <p:nvPr/>
        </p:nvSpPr>
        <p:spPr>
          <a:xfrm>
            <a:off x="1064083" y="1510963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6351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24DC9-8EB7-4348-83D8-51E7192855DA}"/>
              </a:ext>
            </a:extLst>
          </p:cNvPr>
          <p:cNvSpPr/>
          <p:nvPr/>
        </p:nvSpPr>
        <p:spPr>
          <a:xfrm>
            <a:off x="907571" y="5132867"/>
            <a:ext cx="10904579" cy="135571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E02EC8-7C6E-A846-9A7D-D0AD13D5AAF0}"/>
              </a:ext>
            </a:extLst>
          </p:cNvPr>
          <p:cNvSpPr/>
          <p:nvPr/>
        </p:nvSpPr>
        <p:spPr>
          <a:xfrm>
            <a:off x="907571" y="2291838"/>
            <a:ext cx="10904579" cy="276642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473888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13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>
            <p:extLst>
              <p:ext uri="{D42A27DB-BD31-4B8C-83A1-F6EECF244321}">
                <p14:modId xmlns:p14="http://schemas.microsoft.com/office/powerpoint/2010/main" val="2070254309"/>
              </p:ext>
            </p:extLst>
          </p:nvPr>
        </p:nvGraphicFramePr>
        <p:xfrm>
          <a:off x="263850" y="657157"/>
          <a:ext cx="11548300" cy="6166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9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There are a lot of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outliers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they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don't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follow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normal distribution.</a:t>
                      </a:r>
                    </a:p>
                    <a:p>
                      <a:pPr marL="0" lvl="0" indent="0" algn="l" rtl="0">
                        <a:lnSpc>
                          <a:spcPts val="9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500" dirty="0"/>
                        <a:t>Variable transformation required</a:t>
                      </a: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 descr="창문, 쇼지, 건물이(가) 표시된 사진&#10;&#10;자동 생성된 설명">
            <a:extLst>
              <a:ext uri="{FF2B5EF4-FFF2-40B4-BE49-F238E27FC236}">
                <a16:creationId xmlns:a16="http://schemas.microsoft.com/office/drawing/2014/main" id="{16E159EA-9F49-9A41-8810-DD24D00B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49" y="2315375"/>
            <a:ext cx="1974638" cy="2710778"/>
          </a:xfrm>
          <a:prstGeom prst="rect">
            <a:avLst/>
          </a:prstGeom>
        </p:spPr>
      </p:pic>
      <p:graphicFrame>
        <p:nvGraphicFramePr>
          <p:cNvPr id="27" name="Google Shape;149;gc03fc8ae2f_0_34">
            <a:extLst>
              <a:ext uri="{FF2B5EF4-FFF2-40B4-BE49-F238E27FC236}">
                <a16:creationId xmlns:a16="http://schemas.microsoft.com/office/drawing/2014/main" id="{2A6C68BF-6F29-7D45-8FAD-B250BCCD36D9}"/>
              </a:ext>
            </a:extLst>
          </p:cNvPr>
          <p:cNvGraphicFramePr/>
          <p:nvPr/>
        </p:nvGraphicFramePr>
        <p:xfrm>
          <a:off x="1445611" y="1858975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Auser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280B06-B73A-B84F-957B-33BB4F95C0CF}"/>
              </a:ext>
            </a:extLst>
          </p:cNvPr>
          <p:cNvGrpSpPr/>
          <p:nvPr/>
        </p:nvGrpSpPr>
        <p:grpSpPr>
          <a:xfrm>
            <a:off x="1519309" y="5270331"/>
            <a:ext cx="2025899" cy="826684"/>
            <a:chOff x="1024634" y="5485256"/>
            <a:chExt cx="2025899" cy="826684"/>
          </a:xfrm>
        </p:grpSpPr>
        <p:pic>
          <p:nvPicPr>
            <p:cNvPr id="7" name="그림 6" descr="텍스트, 창문이(가) 표시된 사진&#10;&#10;자동 생성된 설명">
              <a:extLst>
                <a:ext uri="{FF2B5EF4-FFF2-40B4-BE49-F238E27FC236}">
                  <a16:creationId xmlns:a16="http://schemas.microsoft.com/office/drawing/2014/main" id="{30402C5E-4A4B-EE4A-879A-8F8D07675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735" r="39205"/>
            <a:stretch/>
          </p:blipFill>
          <p:spPr>
            <a:xfrm>
              <a:off x="1024634" y="5485256"/>
              <a:ext cx="2025899" cy="406486"/>
            </a:xfrm>
            <a:prstGeom prst="rect">
              <a:avLst/>
            </a:prstGeom>
          </p:spPr>
        </p:pic>
        <p:pic>
          <p:nvPicPr>
            <p:cNvPr id="32" name="그림 31" descr="텍스트, 창문이(가) 표시된 사진&#10;&#10;자동 생성된 설명">
              <a:extLst>
                <a:ext uri="{FF2B5EF4-FFF2-40B4-BE49-F238E27FC236}">
                  <a16:creationId xmlns:a16="http://schemas.microsoft.com/office/drawing/2014/main" id="{54556C34-485B-5249-A821-F29FA256B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466"/>
            <a:stretch/>
          </p:blipFill>
          <p:spPr>
            <a:xfrm>
              <a:off x="1051054" y="5914010"/>
              <a:ext cx="1311146" cy="397930"/>
            </a:xfrm>
            <a:prstGeom prst="rect">
              <a:avLst/>
            </a:prstGeom>
          </p:spPr>
        </p:pic>
      </p:grpSp>
      <p:pic>
        <p:nvPicPr>
          <p:cNvPr id="19" name="그림 18" descr="창문, 건물이(가) 표시된 사진&#10;&#10;자동 생성된 설명">
            <a:extLst>
              <a:ext uri="{FF2B5EF4-FFF2-40B4-BE49-F238E27FC236}">
                <a16:creationId xmlns:a16="http://schemas.microsoft.com/office/drawing/2014/main" id="{423587ED-A342-514A-A1A3-F00AB86D9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924" y="2338610"/>
            <a:ext cx="1974637" cy="157998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E8B045-7FA5-C945-B4C3-981B08C4FC5B}"/>
              </a:ext>
            </a:extLst>
          </p:cNvPr>
          <p:cNvGrpSpPr/>
          <p:nvPr/>
        </p:nvGrpSpPr>
        <p:grpSpPr>
          <a:xfrm>
            <a:off x="4207776" y="5270293"/>
            <a:ext cx="1974784" cy="1210942"/>
            <a:chOff x="3207055" y="5286271"/>
            <a:chExt cx="1974784" cy="12109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623AB94-5A58-7848-95BD-83AB24DA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998"/>
            <a:stretch/>
          </p:blipFill>
          <p:spPr>
            <a:xfrm>
              <a:off x="3207202" y="5286271"/>
              <a:ext cx="1974637" cy="79924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61A817B-B17B-144F-A4DD-A9DD4EF2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002" r="33601"/>
            <a:stretch/>
          </p:blipFill>
          <p:spPr>
            <a:xfrm>
              <a:off x="3207055" y="6085516"/>
              <a:ext cx="1311147" cy="411697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0148BC5-2B9B-1847-BF4E-D71523EEB674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65D500-479F-5B4E-9C46-D958396AE38E}"/>
              </a:ext>
            </a:extLst>
          </p:cNvPr>
          <p:cNvSpPr txBox="1"/>
          <p:nvPr/>
        </p:nvSpPr>
        <p:spPr>
          <a:xfrm rot="10800000">
            <a:off x="813309" y="545323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graphicFrame>
        <p:nvGraphicFramePr>
          <p:cNvPr id="61" name="Google Shape;149;gc03fc8ae2f_0_34">
            <a:extLst>
              <a:ext uri="{FF2B5EF4-FFF2-40B4-BE49-F238E27FC236}">
                <a16:creationId xmlns:a16="http://schemas.microsoft.com/office/drawing/2014/main" id="{FB3A1BDB-EBDD-C943-82F4-3C08475C0357}"/>
              </a:ext>
            </a:extLst>
          </p:cNvPr>
          <p:cNvGraphicFramePr/>
          <p:nvPr/>
        </p:nvGraphicFramePr>
        <p:xfrm>
          <a:off x="6878133" y="1823093"/>
          <a:ext cx="2178221" cy="4640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Luco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Google Shape;149;gc03fc8ae2f_0_34">
            <a:extLst>
              <a:ext uri="{FF2B5EF4-FFF2-40B4-BE49-F238E27FC236}">
                <a16:creationId xmlns:a16="http://schemas.microsoft.com/office/drawing/2014/main" id="{C00963FC-9083-C849-8497-7E669493CBBE}"/>
              </a:ext>
            </a:extLst>
          </p:cNvPr>
          <p:cNvGraphicFramePr/>
          <p:nvPr/>
        </p:nvGraphicFramePr>
        <p:xfrm>
          <a:off x="4161872" y="1840699"/>
          <a:ext cx="2178221" cy="4640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Doganella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127183-BB14-BB4C-BBAF-0E17C911C77B}"/>
              </a:ext>
            </a:extLst>
          </p:cNvPr>
          <p:cNvGrpSpPr/>
          <p:nvPr/>
        </p:nvGrpSpPr>
        <p:grpSpPr>
          <a:xfrm>
            <a:off x="6953201" y="5270293"/>
            <a:ext cx="2041357" cy="799245"/>
            <a:chOff x="5298420" y="5286271"/>
            <a:chExt cx="2041357" cy="79924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343C2B7-1ED5-2245-A124-BB082765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336"/>
            <a:stretch/>
          </p:blipFill>
          <p:spPr>
            <a:xfrm>
              <a:off x="5298420" y="5286271"/>
              <a:ext cx="2041357" cy="3875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8FD32D3-634F-2E41-BF41-540FC0F62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297"/>
            <a:stretch/>
          </p:blipFill>
          <p:spPr>
            <a:xfrm>
              <a:off x="5298420" y="5697968"/>
              <a:ext cx="657751" cy="387548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DD8ECCD-1F74-F14C-B64B-57A323A94D05}"/>
              </a:ext>
            </a:extLst>
          </p:cNvPr>
          <p:cNvGrpSpPr/>
          <p:nvPr/>
        </p:nvGrpSpPr>
        <p:grpSpPr>
          <a:xfrm>
            <a:off x="6954032" y="2338610"/>
            <a:ext cx="1980748" cy="2355478"/>
            <a:chOff x="5299251" y="2354588"/>
            <a:chExt cx="1980748" cy="2355478"/>
          </a:xfrm>
        </p:grpSpPr>
        <p:pic>
          <p:nvPicPr>
            <p:cNvPr id="34" name="그림 33" descr="창문, 쇼지, 건물이(가) 표시된 사진&#10;&#10;자동 생성된 설명">
              <a:extLst>
                <a:ext uri="{FF2B5EF4-FFF2-40B4-BE49-F238E27FC236}">
                  <a16:creationId xmlns:a16="http://schemas.microsoft.com/office/drawing/2014/main" id="{59060D21-0ACD-2D4A-B091-CC288975D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03"/>
            <a:stretch/>
          </p:blipFill>
          <p:spPr>
            <a:xfrm>
              <a:off x="5299251" y="2354588"/>
              <a:ext cx="1980748" cy="1956229"/>
            </a:xfrm>
            <a:prstGeom prst="rect">
              <a:avLst/>
            </a:prstGeom>
          </p:spPr>
        </p:pic>
        <p:pic>
          <p:nvPicPr>
            <p:cNvPr id="46" name="그림 45" descr="창문, 쇼지, 건물이(가) 표시된 사진&#10;&#10;자동 생성된 설명">
              <a:extLst>
                <a:ext uri="{FF2B5EF4-FFF2-40B4-BE49-F238E27FC236}">
                  <a16:creationId xmlns:a16="http://schemas.microsoft.com/office/drawing/2014/main" id="{B3F68E0E-3FA5-F14E-AB27-64C9E0D04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3041" r="32742"/>
            <a:stretch/>
          </p:blipFill>
          <p:spPr>
            <a:xfrm>
              <a:off x="5300305" y="4310817"/>
              <a:ext cx="1332208" cy="399249"/>
            </a:xfrm>
            <a:prstGeom prst="rect">
              <a:avLst/>
            </a:prstGeom>
          </p:spPr>
        </p:pic>
      </p:grpSp>
      <p:graphicFrame>
        <p:nvGraphicFramePr>
          <p:cNvPr id="62" name="Google Shape;149;gc03fc8ae2f_0_34">
            <a:extLst>
              <a:ext uri="{FF2B5EF4-FFF2-40B4-BE49-F238E27FC236}">
                <a16:creationId xmlns:a16="http://schemas.microsoft.com/office/drawing/2014/main" id="{84637115-6AC5-8E4D-A2D1-47CD6CC92665}"/>
              </a:ext>
            </a:extLst>
          </p:cNvPr>
          <p:cNvGraphicFramePr/>
          <p:nvPr/>
        </p:nvGraphicFramePr>
        <p:xfrm>
          <a:off x="9588872" y="1823092"/>
          <a:ext cx="2178221" cy="46405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Petrignano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014EA5-F7CC-714C-B4B8-0B2BA89DD257}"/>
              </a:ext>
            </a:extLst>
          </p:cNvPr>
          <p:cNvGrpSpPr/>
          <p:nvPr/>
        </p:nvGrpSpPr>
        <p:grpSpPr>
          <a:xfrm>
            <a:off x="9706251" y="2338611"/>
            <a:ext cx="1921800" cy="789993"/>
            <a:chOff x="7456358" y="2354589"/>
            <a:chExt cx="1921800" cy="789993"/>
          </a:xfrm>
        </p:grpSpPr>
        <p:pic>
          <p:nvPicPr>
            <p:cNvPr id="41" name="그림 40" descr="창문이(가) 표시된 사진&#10;&#10;자동 생성된 설명">
              <a:extLst>
                <a:ext uri="{FF2B5EF4-FFF2-40B4-BE49-F238E27FC236}">
                  <a16:creationId xmlns:a16="http://schemas.microsoft.com/office/drawing/2014/main" id="{E00B401B-9AFA-BE4E-A7C3-B7E18F367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50324"/>
            <a:stretch/>
          </p:blipFill>
          <p:spPr>
            <a:xfrm>
              <a:off x="7456358" y="2354589"/>
              <a:ext cx="1921800" cy="396210"/>
            </a:xfrm>
            <a:prstGeom prst="rect">
              <a:avLst/>
            </a:prstGeom>
          </p:spPr>
        </p:pic>
        <p:pic>
          <p:nvPicPr>
            <p:cNvPr id="51" name="그림 50" descr="창문이(가) 표시된 사진&#10;&#10;자동 생성된 설명">
              <a:extLst>
                <a:ext uri="{FF2B5EF4-FFF2-40B4-BE49-F238E27FC236}">
                  <a16:creationId xmlns:a16="http://schemas.microsoft.com/office/drawing/2014/main" id="{BA8D453D-BBF8-D944-B791-89364D621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325" r="33142"/>
            <a:stretch/>
          </p:blipFill>
          <p:spPr>
            <a:xfrm>
              <a:off x="7456358" y="2748372"/>
              <a:ext cx="1284871" cy="396210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0B716C7-BAA2-254F-85A4-B91681DF24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6250" y="5270293"/>
            <a:ext cx="1284871" cy="387548"/>
          </a:xfrm>
          <a:prstGeom prst="rect">
            <a:avLst/>
          </a:prstGeom>
        </p:spPr>
      </p:pic>
      <p:graphicFrame>
        <p:nvGraphicFramePr>
          <p:cNvPr id="35" name="Google Shape;139;gc03fc8ae2f_0_26">
            <a:extLst>
              <a:ext uri="{FF2B5EF4-FFF2-40B4-BE49-F238E27FC236}">
                <a16:creationId xmlns:a16="http://schemas.microsoft.com/office/drawing/2014/main" id="{EF00CF0C-53E3-7C47-9F7F-2C8D20D85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742755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Histogram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Google Shape;138;gc03fc8ae2f_0_26">
            <a:extLst>
              <a:ext uri="{FF2B5EF4-FFF2-40B4-BE49-F238E27FC236}">
                <a16:creationId xmlns:a16="http://schemas.microsoft.com/office/drawing/2014/main" id="{E9B453E9-8275-0B47-BBFA-18CE6B78F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1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24DC9-8EB7-4348-83D8-51E7192855DA}"/>
              </a:ext>
            </a:extLst>
          </p:cNvPr>
          <p:cNvSpPr/>
          <p:nvPr/>
        </p:nvSpPr>
        <p:spPr>
          <a:xfrm>
            <a:off x="907571" y="5492172"/>
            <a:ext cx="10904579" cy="9701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E02EC8-7C6E-A846-9A7D-D0AD13D5AAF0}"/>
              </a:ext>
            </a:extLst>
          </p:cNvPr>
          <p:cNvSpPr/>
          <p:nvPr/>
        </p:nvSpPr>
        <p:spPr>
          <a:xfrm>
            <a:off x="907571" y="2314082"/>
            <a:ext cx="10904579" cy="3179715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653178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14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>
            <p:extLst>
              <p:ext uri="{D42A27DB-BD31-4B8C-83A1-F6EECF244321}">
                <p14:modId xmlns:p14="http://schemas.microsoft.com/office/powerpoint/2010/main" val="1192378198"/>
              </p:ext>
            </p:extLst>
          </p:nvPr>
        </p:nvGraphicFramePr>
        <p:xfrm>
          <a:off x="263850" y="814322"/>
          <a:ext cx="11548300" cy="4073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Seasonal</a:t>
                      </a:r>
                      <a:r>
                        <a:rPr lang="en-US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ity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time-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dependent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patterns,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</a:t>
                      </a:r>
                      <a:r>
                        <a:rPr lang="fr-FR" altLang="ko-Kore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</a:t>
                      </a:r>
                      <a:r>
                        <a:rPr lang="fr-FR" altLang="ko-Kore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time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series</a:t>
                      </a:r>
                      <a:r>
                        <a:rPr lang="fr-FR" altLang="ko-Kore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dataset</a:t>
                      </a:r>
                      <a:r>
                        <a:rPr lang="fr-FR" altLang="ko-Kore-KR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sz="15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60148BC5-2B9B-1847-BF4E-D71523EEB674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65D500-479F-5B4E-9C46-D958396AE38E}"/>
              </a:ext>
            </a:extLst>
          </p:cNvPr>
          <p:cNvSpPr txBox="1"/>
          <p:nvPr/>
        </p:nvSpPr>
        <p:spPr>
          <a:xfrm rot="10800000">
            <a:off x="826059" y="567748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71A20D-EB79-224A-BC95-B902BFDEA8BD}"/>
              </a:ext>
            </a:extLst>
          </p:cNvPr>
          <p:cNvGrpSpPr/>
          <p:nvPr/>
        </p:nvGrpSpPr>
        <p:grpSpPr>
          <a:xfrm>
            <a:off x="1283227" y="1858975"/>
            <a:ext cx="2831490" cy="4603315"/>
            <a:chOff x="1283227" y="1858975"/>
            <a:chExt cx="2831490" cy="4603315"/>
          </a:xfrm>
        </p:grpSpPr>
        <p:graphicFrame>
          <p:nvGraphicFramePr>
            <p:cNvPr id="27" name="Google Shape;149;gc03fc8ae2f_0_34">
              <a:extLst>
                <a:ext uri="{FF2B5EF4-FFF2-40B4-BE49-F238E27FC236}">
                  <a16:creationId xmlns:a16="http://schemas.microsoft.com/office/drawing/2014/main" id="{2A6C68BF-6F29-7D45-8FAD-B250BCCD36D9}"/>
                </a:ext>
              </a:extLst>
            </p:cNvPr>
            <p:cNvGraphicFramePr/>
            <p:nvPr/>
          </p:nvGraphicFramePr>
          <p:xfrm>
            <a:off x="1283227" y="1858975"/>
            <a:ext cx="2831490" cy="460331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8314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60331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 err="1"/>
                          <a:t>Auser</a:t>
                        </a:r>
                        <a:endParaRPr dirty="0"/>
                      </a:p>
                    </a:txBody>
                    <a:tcPr marL="91425" marR="91425" marT="91425" marB="91425">
                      <a:lnL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F778C8-3C2E-7A4B-B451-6F0D4A67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52381"/>
            <a:stretch/>
          </p:blipFill>
          <p:spPr>
            <a:xfrm>
              <a:off x="1284030" y="2329790"/>
              <a:ext cx="706901" cy="317391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81162A3-8EF3-8F40-8D12-BF95E40CF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581" b="33185"/>
            <a:stretch/>
          </p:blipFill>
          <p:spPr>
            <a:xfrm>
              <a:off x="1964240" y="2329789"/>
              <a:ext cx="706901" cy="12819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25549F-FDA5-A24B-A57C-826258DE2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458" b="9615"/>
            <a:stretch/>
          </p:blipFill>
          <p:spPr>
            <a:xfrm>
              <a:off x="2671282" y="2329788"/>
              <a:ext cx="706901" cy="1594790"/>
            </a:xfrm>
            <a:prstGeom prst="rect">
              <a:avLst/>
            </a:prstGeom>
          </p:spPr>
        </p:pic>
        <p:pic>
          <p:nvPicPr>
            <p:cNvPr id="10" name="그림 9" descr="텍스트, 창문, 실내이(가) 표시된 사진&#10;&#10;자동 생성된 설명">
              <a:extLst>
                <a:ext uri="{FF2B5EF4-FFF2-40B4-BE49-F238E27FC236}">
                  <a16:creationId xmlns:a16="http://schemas.microsoft.com/office/drawing/2014/main" id="{DDD98B87-86E2-854F-B979-C2D1AC189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9600"/>
            <a:stretch/>
          </p:blipFill>
          <p:spPr>
            <a:xfrm>
              <a:off x="1321854" y="5557195"/>
              <a:ext cx="637672" cy="867989"/>
            </a:xfrm>
            <a:prstGeom prst="rect">
              <a:avLst/>
            </a:prstGeom>
          </p:spPr>
        </p:pic>
        <p:pic>
          <p:nvPicPr>
            <p:cNvPr id="44" name="그림 43" descr="텍스트, 창문, 실내이(가) 표시된 사진&#10;&#10;자동 생성된 설명">
              <a:extLst>
                <a:ext uri="{FF2B5EF4-FFF2-40B4-BE49-F238E27FC236}">
                  <a16:creationId xmlns:a16="http://schemas.microsoft.com/office/drawing/2014/main" id="{21FC5C6E-DEE8-2C4A-BA5E-55D0E53D6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394"/>
            <a:stretch/>
          </p:blipFill>
          <p:spPr>
            <a:xfrm>
              <a:off x="1963918" y="5564884"/>
              <a:ext cx="637672" cy="55479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A972C70-57E7-4D49-9022-D4C88615F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10"/>
            <a:stretch/>
          </p:blipFill>
          <p:spPr>
            <a:xfrm>
              <a:off x="3366258" y="2357180"/>
              <a:ext cx="706901" cy="62587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D6C7814-854B-774C-8583-CA80E6029D7D}"/>
              </a:ext>
            </a:extLst>
          </p:cNvPr>
          <p:cNvGrpSpPr/>
          <p:nvPr/>
        </p:nvGrpSpPr>
        <p:grpSpPr>
          <a:xfrm>
            <a:off x="4198641" y="1858975"/>
            <a:ext cx="2264539" cy="4622334"/>
            <a:chOff x="4164351" y="1858975"/>
            <a:chExt cx="2264539" cy="4622334"/>
          </a:xfrm>
        </p:grpSpPr>
        <p:graphicFrame>
          <p:nvGraphicFramePr>
            <p:cNvPr id="28" name="Google Shape;149;gc03fc8ae2f_0_34">
              <a:extLst>
                <a:ext uri="{FF2B5EF4-FFF2-40B4-BE49-F238E27FC236}">
                  <a16:creationId xmlns:a16="http://schemas.microsoft.com/office/drawing/2014/main" id="{DA0546CC-D134-6D46-87AB-ECBC0278A3AB}"/>
                </a:ext>
              </a:extLst>
            </p:cNvPr>
            <p:cNvGraphicFramePr/>
            <p:nvPr/>
          </p:nvGraphicFramePr>
          <p:xfrm>
            <a:off x="4164351" y="1858975"/>
            <a:ext cx="2264539" cy="4603314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2645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603314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 err="1"/>
                          <a:t>Doganella</a:t>
                        </a:r>
                        <a:endParaRPr dirty="0"/>
                      </a:p>
                    </a:txBody>
                    <a:tcPr marL="91425" marR="91425" marT="91425" marB="91425">
                      <a:lnL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pic>
          <p:nvPicPr>
            <p:cNvPr id="12" name="그림 11" descr="텍스트, 도시, 닫기이(가) 표시된 사진&#10;&#10;자동 생성된 설명">
              <a:extLst>
                <a:ext uri="{FF2B5EF4-FFF2-40B4-BE49-F238E27FC236}">
                  <a16:creationId xmlns:a16="http://schemas.microsoft.com/office/drawing/2014/main" id="{E93FC633-CEE7-7743-8E56-707DC843E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371" b="16414"/>
            <a:stretch/>
          </p:blipFill>
          <p:spPr>
            <a:xfrm>
              <a:off x="4911635" y="2357180"/>
              <a:ext cx="707501" cy="2726737"/>
            </a:xfrm>
            <a:prstGeom prst="rect">
              <a:avLst/>
            </a:prstGeom>
          </p:spPr>
        </p:pic>
        <p:pic>
          <p:nvPicPr>
            <p:cNvPr id="47" name="그림 46" descr="텍스트, 도시, 닫기이(가) 표시된 사진&#10;&#10;자동 생성된 설명">
              <a:extLst>
                <a:ext uri="{FF2B5EF4-FFF2-40B4-BE49-F238E27FC236}">
                  <a16:creationId xmlns:a16="http://schemas.microsoft.com/office/drawing/2014/main" id="{0BE33B6E-2B8B-364F-8EC2-D772F4062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562"/>
            <a:stretch/>
          </p:blipFill>
          <p:spPr>
            <a:xfrm>
              <a:off x="4188998" y="2366108"/>
              <a:ext cx="706901" cy="666305"/>
            </a:xfrm>
            <a:prstGeom prst="rect">
              <a:avLst/>
            </a:prstGeom>
          </p:spPr>
        </p:pic>
        <p:pic>
          <p:nvPicPr>
            <p:cNvPr id="52" name="그림 51" descr="텍스트, 도시, 닫기이(가) 표시된 사진&#10;&#10;자동 생성된 설명">
              <a:extLst>
                <a:ext uri="{FF2B5EF4-FFF2-40B4-BE49-F238E27FC236}">
                  <a16:creationId xmlns:a16="http://schemas.microsoft.com/office/drawing/2014/main" id="{F684124B-CFBF-294C-988B-6EB964F7D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002"/>
            <a:stretch/>
          </p:blipFill>
          <p:spPr>
            <a:xfrm>
              <a:off x="5666730" y="2341196"/>
              <a:ext cx="709167" cy="691217"/>
            </a:xfrm>
            <a:prstGeom prst="rect">
              <a:avLst/>
            </a:prstGeom>
          </p:spPr>
        </p:pic>
        <p:pic>
          <p:nvPicPr>
            <p:cNvPr id="14" name="그림 13" descr="창문이(가) 표시된 사진&#10;&#10;자동 생성된 설명">
              <a:extLst>
                <a:ext uri="{FF2B5EF4-FFF2-40B4-BE49-F238E27FC236}">
                  <a16:creationId xmlns:a16="http://schemas.microsoft.com/office/drawing/2014/main" id="{36FD5AAD-B756-C442-95EA-B4BB57132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6469"/>
            <a:stretch/>
          </p:blipFill>
          <p:spPr>
            <a:xfrm>
              <a:off x="4187212" y="5549929"/>
              <a:ext cx="706902" cy="930614"/>
            </a:xfrm>
            <a:prstGeom prst="rect">
              <a:avLst/>
            </a:prstGeom>
          </p:spPr>
        </p:pic>
        <p:pic>
          <p:nvPicPr>
            <p:cNvPr id="54" name="그림 53" descr="창문이(가) 표시된 사진&#10;&#10;자동 생성된 설명">
              <a:extLst>
                <a:ext uri="{FF2B5EF4-FFF2-40B4-BE49-F238E27FC236}">
                  <a16:creationId xmlns:a16="http://schemas.microsoft.com/office/drawing/2014/main" id="{051D27F3-75EB-0248-8EC2-89FF378E3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201" b="34034"/>
            <a:stretch/>
          </p:blipFill>
          <p:spPr>
            <a:xfrm>
              <a:off x="4914402" y="5558483"/>
              <a:ext cx="713234" cy="917502"/>
            </a:xfrm>
            <a:prstGeom prst="rect">
              <a:avLst/>
            </a:prstGeom>
          </p:spPr>
        </p:pic>
        <p:pic>
          <p:nvPicPr>
            <p:cNvPr id="55" name="그림 54" descr="창문이(가) 표시된 사진&#10;&#10;자동 생성된 설명">
              <a:extLst>
                <a:ext uri="{FF2B5EF4-FFF2-40B4-BE49-F238E27FC236}">
                  <a16:creationId xmlns:a16="http://schemas.microsoft.com/office/drawing/2014/main" id="{B5E52CC3-F7A8-EB4A-AC5D-7D7D13F1B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765"/>
            <a:stretch/>
          </p:blipFill>
          <p:spPr>
            <a:xfrm>
              <a:off x="5668592" y="5564884"/>
              <a:ext cx="702320" cy="91642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7DC88E-0AF2-FF4C-B9B5-FBC2E1ACF7A5}"/>
              </a:ext>
            </a:extLst>
          </p:cNvPr>
          <p:cNvGrpSpPr/>
          <p:nvPr/>
        </p:nvGrpSpPr>
        <p:grpSpPr>
          <a:xfrm>
            <a:off x="6539029" y="1858974"/>
            <a:ext cx="2251206" cy="4608130"/>
            <a:chOff x="6470449" y="1858974"/>
            <a:chExt cx="2251206" cy="460813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CB3453F-C543-BE42-A457-19218DBE8E4E}"/>
                </a:ext>
              </a:extLst>
            </p:cNvPr>
            <p:cNvGrpSpPr/>
            <p:nvPr/>
          </p:nvGrpSpPr>
          <p:grpSpPr>
            <a:xfrm>
              <a:off x="6470449" y="1858974"/>
              <a:ext cx="2251206" cy="4603313"/>
              <a:chOff x="6470449" y="1858974"/>
              <a:chExt cx="2251206" cy="4603313"/>
            </a:xfrm>
          </p:grpSpPr>
          <p:graphicFrame>
            <p:nvGraphicFramePr>
              <p:cNvPr id="29" name="Google Shape;149;gc03fc8ae2f_0_34">
                <a:extLst>
                  <a:ext uri="{FF2B5EF4-FFF2-40B4-BE49-F238E27FC236}">
                    <a16:creationId xmlns:a16="http://schemas.microsoft.com/office/drawing/2014/main" id="{2A3C6D73-CEE1-AB42-AABF-7C879B0E8E32}"/>
                  </a:ext>
                </a:extLst>
              </p:cNvPr>
              <p:cNvGraphicFramePr/>
              <p:nvPr/>
            </p:nvGraphicFramePr>
            <p:xfrm>
              <a:off x="6470449" y="1858974"/>
              <a:ext cx="2251206" cy="4603313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225120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03313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dirty="0" err="1"/>
                            <a:t>Luco</a:t>
                          </a:r>
                          <a:endParaRPr dirty="0"/>
                        </a:p>
                      </a:txBody>
                      <a:tcPr marL="91425" marR="91425" marT="91425" marB="91425">
                        <a:lnL w="28575" cap="flat" cmpd="sng" algn="ctr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16" name="그림 15" descr="텍스트, 창문이(가) 표시된 사진&#10;&#10;자동 생성된 설명">
                <a:extLst>
                  <a:ext uri="{FF2B5EF4-FFF2-40B4-BE49-F238E27FC236}">
                    <a16:creationId xmlns:a16="http://schemas.microsoft.com/office/drawing/2014/main" id="{F87ECA67-C21B-6E4D-AC86-660A9C610A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-1" b="41584"/>
              <a:stretch/>
            </p:blipFill>
            <p:spPr>
              <a:xfrm>
                <a:off x="6493309" y="2359749"/>
                <a:ext cx="676566" cy="3116994"/>
              </a:xfrm>
              <a:prstGeom prst="rect">
                <a:avLst/>
              </a:prstGeom>
            </p:spPr>
          </p:pic>
          <p:pic>
            <p:nvPicPr>
              <p:cNvPr id="58" name="그림 57" descr="텍스트, 창문이(가) 표시된 사진&#10;&#10;자동 생성된 설명">
                <a:extLst>
                  <a:ext uri="{FF2B5EF4-FFF2-40B4-BE49-F238E27FC236}">
                    <a16:creationId xmlns:a16="http://schemas.microsoft.com/office/drawing/2014/main" id="{0A71579A-A3D9-DE4C-AA0D-B8B7BE37D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9021" b="17514"/>
              <a:stretch/>
            </p:blipFill>
            <p:spPr>
              <a:xfrm>
                <a:off x="7229653" y="2361190"/>
                <a:ext cx="687990" cy="1273164"/>
              </a:xfrm>
              <a:prstGeom prst="rect">
                <a:avLst/>
              </a:prstGeom>
            </p:spPr>
          </p:pic>
          <p:pic>
            <p:nvPicPr>
              <p:cNvPr id="60" name="그림 59" descr="텍스트, 창문이(가) 표시된 사진&#10;&#10;자동 생성된 설명">
                <a:extLst>
                  <a:ext uri="{FF2B5EF4-FFF2-40B4-BE49-F238E27FC236}">
                    <a16:creationId xmlns:a16="http://schemas.microsoft.com/office/drawing/2014/main" id="{5B1DBA65-41FE-1B4C-B020-7F95A9AE70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2258"/>
              <a:stretch/>
            </p:blipFill>
            <p:spPr>
              <a:xfrm>
                <a:off x="7983952" y="2351283"/>
                <a:ext cx="706747" cy="988919"/>
              </a:xfrm>
              <a:prstGeom prst="rect">
                <a:avLst/>
              </a:prstGeom>
            </p:spPr>
          </p:pic>
        </p:grpSp>
        <p:pic>
          <p:nvPicPr>
            <p:cNvPr id="18" name="그림 17" descr="창문, 쇼지이(가) 표시된 사진&#10;&#10;자동 생성된 설명">
              <a:extLst>
                <a:ext uri="{FF2B5EF4-FFF2-40B4-BE49-F238E27FC236}">
                  <a16:creationId xmlns:a16="http://schemas.microsoft.com/office/drawing/2014/main" id="{7A9D07F5-C792-8548-AA38-32429E71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3310" y="5550679"/>
              <a:ext cx="712948" cy="91642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62F2C51-87F4-1245-AF9F-76AE550DBFAD}"/>
              </a:ext>
            </a:extLst>
          </p:cNvPr>
          <p:cNvGrpSpPr/>
          <p:nvPr/>
        </p:nvGrpSpPr>
        <p:grpSpPr>
          <a:xfrm>
            <a:off x="8870246" y="1858974"/>
            <a:ext cx="2891224" cy="4603313"/>
            <a:chOff x="8790236" y="1858974"/>
            <a:chExt cx="2891224" cy="4603313"/>
          </a:xfrm>
        </p:grpSpPr>
        <p:graphicFrame>
          <p:nvGraphicFramePr>
            <p:cNvPr id="30" name="Google Shape;149;gc03fc8ae2f_0_34">
              <a:extLst>
                <a:ext uri="{FF2B5EF4-FFF2-40B4-BE49-F238E27FC236}">
                  <a16:creationId xmlns:a16="http://schemas.microsoft.com/office/drawing/2014/main" id="{866705ED-529D-6B4F-9E6E-FA447EA394A5}"/>
                </a:ext>
              </a:extLst>
            </p:cNvPr>
            <p:cNvGraphicFramePr/>
            <p:nvPr/>
          </p:nvGraphicFramePr>
          <p:xfrm>
            <a:off x="8790236" y="1858974"/>
            <a:ext cx="2891224" cy="4603313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89122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60331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 err="1"/>
                          <a:t>Petrignano</a:t>
                        </a:r>
                        <a:endParaRPr dirty="0"/>
                      </a:p>
                    </a:txBody>
                    <a:tcPr marL="91425" marR="91425" marT="91425" marB="91425">
                      <a:lnL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pic>
          <p:nvPicPr>
            <p:cNvPr id="21" name="그림 20" descr="창문이(가) 표시된 사진&#10;&#10;자동 생성된 설명">
              <a:extLst>
                <a:ext uri="{FF2B5EF4-FFF2-40B4-BE49-F238E27FC236}">
                  <a16:creationId xmlns:a16="http://schemas.microsoft.com/office/drawing/2014/main" id="{916EF76B-CBEF-2548-8506-073845BF7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7083"/>
            <a:stretch/>
          </p:blipFill>
          <p:spPr>
            <a:xfrm>
              <a:off x="8794149" y="2329647"/>
              <a:ext cx="706901" cy="317362"/>
            </a:xfrm>
            <a:prstGeom prst="rect">
              <a:avLst/>
            </a:prstGeom>
          </p:spPr>
        </p:pic>
        <p:pic>
          <p:nvPicPr>
            <p:cNvPr id="61" name="그림 60" descr="창문이(가) 표시된 사진&#10;&#10;자동 생성된 설명">
              <a:extLst>
                <a:ext uri="{FF2B5EF4-FFF2-40B4-BE49-F238E27FC236}">
                  <a16:creationId xmlns:a16="http://schemas.microsoft.com/office/drawing/2014/main" id="{369B89D9-CC61-9F43-BFF0-6310CD1ED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346" b="58144"/>
            <a:stretch/>
          </p:blipFill>
          <p:spPr>
            <a:xfrm>
              <a:off x="9494399" y="2325545"/>
              <a:ext cx="706748" cy="675790"/>
            </a:xfrm>
            <a:prstGeom prst="rect">
              <a:avLst/>
            </a:prstGeom>
          </p:spPr>
        </p:pic>
        <p:pic>
          <p:nvPicPr>
            <p:cNvPr id="62" name="그림 61" descr="창문이(가) 표시된 사진&#10;&#10;자동 생성된 설명">
              <a:extLst>
                <a:ext uri="{FF2B5EF4-FFF2-40B4-BE49-F238E27FC236}">
                  <a16:creationId xmlns:a16="http://schemas.microsoft.com/office/drawing/2014/main" id="{316FF15B-9D77-EF4B-9872-BF10862A1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3385" b="29104"/>
            <a:stretch/>
          </p:blipFill>
          <p:spPr>
            <a:xfrm>
              <a:off x="10250782" y="2342999"/>
              <a:ext cx="706749" cy="675791"/>
            </a:xfrm>
            <a:prstGeom prst="rect">
              <a:avLst/>
            </a:prstGeom>
          </p:spPr>
        </p:pic>
        <p:pic>
          <p:nvPicPr>
            <p:cNvPr id="63" name="그림 62" descr="창문이(가) 표시된 사진&#10;&#10;자동 생성된 설명">
              <a:extLst>
                <a:ext uri="{FF2B5EF4-FFF2-40B4-BE49-F238E27FC236}">
                  <a16:creationId xmlns:a16="http://schemas.microsoft.com/office/drawing/2014/main" id="{2F8027B9-25FF-454B-AD6E-15B65682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1366"/>
            <a:stretch/>
          </p:blipFill>
          <p:spPr>
            <a:xfrm>
              <a:off x="10946146" y="2344226"/>
              <a:ext cx="676566" cy="673335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05E97B85-561D-FD4A-A773-61931C0B5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8873" y="5519139"/>
            <a:ext cx="635536" cy="603759"/>
          </a:xfrm>
          <a:prstGeom prst="rect">
            <a:avLst/>
          </a:prstGeom>
        </p:spPr>
      </p:pic>
      <p:graphicFrame>
        <p:nvGraphicFramePr>
          <p:cNvPr id="42" name="Google Shape;139;gc03fc8ae2f_0_26">
            <a:extLst>
              <a:ext uri="{FF2B5EF4-FFF2-40B4-BE49-F238E27FC236}">
                <a16:creationId xmlns:a16="http://schemas.microsoft.com/office/drawing/2014/main" id="{E9695C71-E080-B344-9F00-4D57C16D3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636301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Plotting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Google Shape;138;gc03fc8ae2f_0_26">
            <a:extLst>
              <a:ext uri="{FF2B5EF4-FFF2-40B4-BE49-F238E27FC236}">
                <a16:creationId xmlns:a16="http://schemas.microsoft.com/office/drawing/2014/main" id="{6ED37C6D-5659-8B4C-A4B5-2AFC2E5AA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1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3fc8ae2f_0_34"/>
          <p:cNvSpPr/>
          <p:nvPr/>
        </p:nvSpPr>
        <p:spPr>
          <a:xfrm>
            <a:off x="228000" y="1288556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오각형[P] 24">
            <a:extLst>
              <a:ext uri="{FF2B5EF4-FFF2-40B4-BE49-F238E27FC236}">
                <a16:creationId xmlns:a16="http://schemas.microsoft.com/office/drawing/2014/main" id="{109154B3-50C6-F240-89E8-C64B4F15C659}"/>
              </a:ext>
            </a:extLst>
          </p:cNvPr>
          <p:cNvSpPr/>
          <p:nvPr/>
        </p:nvSpPr>
        <p:spPr>
          <a:xfrm>
            <a:off x="1062982" y="2665592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각형[P] 25">
            <a:extLst>
              <a:ext uri="{FF2B5EF4-FFF2-40B4-BE49-F238E27FC236}">
                <a16:creationId xmlns:a16="http://schemas.microsoft.com/office/drawing/2014/main" id="{CDA254A9-00EB-D04E-84CB-B93DE44C3643}"/>
              </a:ext>
            </a:extLst>
          </p:cNvPr>
          <p:cNvSpPr/>
          <p:nvPr/>
        </p:nvSpPr>
        <p:spPr>
          <a:xfrm>
            <a:off x="1062982" y="3742774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오각형[P] 29">
            <a:extLst>
              <a:ext uri="{FF2B5EF4-FFF2-40B4-BE49-F238E27FC236}">
                <a16:creationId xmlns:a16="http://schemas.microsoft.com/office/drawing/2014/main" id="{C947E5F9-24F5-B84A-A0F1-740142AE45F3}"/>
              </a:ext>
            </a:extLst>
          </p:cNvPr>
          <p:cNvSpPr/>
          <p:nvPr/>
        </p:nvSpPr>
        <p:spPr>
          <a:xfrm>
            <a:off x="1062982" y="4788816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Google Shape;146;gc03fc8ae2f_0_34"/>
          <p:cNvSpPr txBox="1"/>
          <p:nvPr/>
        </p:nvSpPr>
        <p:spPr>
          <a:xfrm>
            <a:off x="11573397" y="6513196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15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48" name="Google Shape;148;gc03fc8ae2f_0_34"/>
          <p:cNvGraphicFramePr/>
          <p:nvPr/>
        </p:nvGraphicFramePr>
        <p:xfrm>
          <a:off x="263850" y="814322"/>
          <a:ext cx="115483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1151333677"/>
                    </a:ext>
                  </a:extLst>
                </a:gridCol>
                <a:gridCol w="8536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DATA DESCRIPTION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gc03fc8ae2f_0_34"/>
          <p:cNvGraphicFramePr/>
          <p:nvPr>
            <p:extLst>
              <p:ext uri="{D42A27DB-BD31-4B8C-83A1-F6EECF244321}">
                <p14:modId xmlns:p14="http://schemas.microsoft.com/office/powerpoint/2010/main" val="4139214125"/>
              </p:ext>
            </p:extLst>
          </p:nvPr>
        </p:nvGraphicFramePr>
        <p:xfrm>
          <a:off x="5370658" y="2665592"/>
          <a:ext cx="1921800" cy="897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71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Amiata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BA11E8-A06C-AB46-935E-0A5DA20C1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93558"/>
              </p:ext>
            </p:extLst>
          </p:nvPr>
        </p:nvGraphicFramePr>
        <p:xfrm>
          <a:off x="5370658" y="3742774"/>
          <a:ext cx="1921800" cy="897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71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Lupa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C9A8D9-9198-5B4C-8030-C93C0C2FD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18277"/>
              </p:ext>
            </p:extLst>
          </p:nvPr>
        </p:nvGraphicFramePr>
        <p:xfrm>
          <a:off x="5382258" y="4788816"/>
          <a:ext cx="1921800" cy="897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71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Madonna di </a:t>
                      </a:r>
                      <a:r>
                        <a:rPr lang="en-US" b="1" dirty="0" err="1"/>
                        <a:t>Canneto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87C18AC-4770-2849-8835-F948B891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82480"/>
              </p:ext>
            </p:extLst>
          </p:nvPr>
        </p:nvGraphicFramePr>
        <p:xfrm>
          <a:off x="1104233" y="2708564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FC712A7C-85DF-FF40-AEF8-57D5D65D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103840"/>
              </p:ext>
            </p:extLst>
          </p:nvPr>
        </p:nvGraphicFramePr>
        <p:xfrm>
          <a:off x="2204154" y="2710116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EE0125F1-08E4-9640-B820-F6B5BE2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01841"/>
              </p:ext>
            </p:extLst>
          </p:nvPr>
        </p:nvGraphicFramePr>
        <p:xfrm>
          <a:off x="1104232" y="3133536"/>
          <a:ext cx="2133212" cy="382503"/>
        </p:xfrm>
        <a:graphic>
          <a:graphicData uri="http://schemas.openxmlformats.org/drawingml/2006/table">
            <a:tbl>
              <a:tblPr firstRow="1" bandRow="1"/>
              <a:tblGrid>
                <a:gridCol w="2133212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 water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BB97B3F7-7CB8-EC46-AEB0-E444401EA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83080"/>
              </p:ext>
            </p:extLst>
          </p:nvPr>
        </p:nvGraphicFramePr>
        <p:xfrm>
          <a:off x="1104233" y="3774847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0FB308B4-F82E-B74E-907B-29720EA94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16672"/>
              </p:ext>
            </p:extLst>
          </p:nvPr>
        </p:nvGraphicFramePr>
        <p:xfrm>
          <a:off x="2204154" y="3776399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7" name="표 5">
            <a:extLst>
              <a:ext uri="{FF2B5EF4-FFF2-40B4-BE49-F238E27FC236}">
                <a16:creationId xmlns:a16="http://schemas.microsoft.com/office/drawing/2014/main" id="{72F6F6AB-0A17-5141-A935-BE2724AF2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91026"/>
              </p:ext>
            </p:extLst>
          </p:nvPr>
        </p:nvGraphicFramePr>
        <p:xfrm>
          <a:off x="1106974" y="4845715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835F08E1-2FCC-5A48-ACF3-A500E789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70489"/>
              </p:ext>
            </p:extLst>
          </p:nvPr>
        </p:nvGraphicFramePr>
        <p:xfrm>
          <a:off x="2206895" y="4847267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7960931D-9E3F-EE40-B680-6F3630C42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78170"/>
              </p:ext>
            </p:extLst>
          </p:nvPr>
        </p:nvGraphicFramePr>
        <p:xfrm>
          <a:off x="3306816" y="4844161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6" name="표 5">
            <a:extLst>
              <a:ext uri="{FF2B5EF4-FFF2-40B4-BE49-F238E27FC236}">
                <a16:creationId xmlns:a16="http://schemas.microsoft.com/office/drawing/2014/main" id="{CA53E200-86AF-8548-A792-CC059944CD53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2687084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Flow Rate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0" name="표 5">
            <a:extLst>
              <a:ext uri="{FF2B5EF4-FFF2-40B4-BE49-F238E27FC236}">
                <a16:creationId xmlns:a16="http://schemas.microsoft.com/office/drawing/2014/main" id="{00C6161D-F10F-154D-8AE7-C25DA4F4C72D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3773293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Flow Rate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1" name="표 5">
            <a:extLst>
              <a:ext uri="{FF2B5EF4-FFF2-40B4-BE49-F238E27FC236}">
                <a16:creationId xmlns:a16="http://schemas.microsoft.com/office/drawing/2014/main" id="{8781F66C-931B-FA4E-9144-36CAE9339591}"/>
              </a:ext>
            </a:extLst>
          </p:cNvPr>
          <p:cNvGraphicFramePr>
            <a:graphicFrameLocks noGrp="1"/>
          </p:cNvGraphicFramePr>
          <p:nvPr/>
        </p:nvGraphicFramePr>
        <p:xfrm>
          <a:off x="8303645" y="4833371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Flow Rate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4841FD6F-F852-014F-A855-6F76659A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68321"/>
              </p:ext>
            </p:extLst>
          </p:nvPr>
        </p:nvGraphicFramePr>
        <p:xfrm>
          <a:off x="3304075" y="2707010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2" name="Google Shape;138;gc03fc8ae2f_0_26">
            <a:extLst>
              <a:ext uri="{FF2B5EF4-FFF2-40B4-BE49-F238E27FC236}">
                <a16:creationId xmlns:a16="http://schemas.microsoft.com/office/drawing/2014/main" id="{365E4FFF-3E05-A54A-85B1-CF5F0A79E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FEACD55-6BD2-7044-9B6A-214AC3464FF4}"/>
              </a:ext>
            </a:extLst>
          </p:cNvPr>
          <p:cNvSpPr/>
          <p:nvPr/>
        </p:nvSpPr>
        <p:spPr>
          <a:xfrm>
            <a:off x="5382258" y="2065054"/>
            <a:ext cx="1921800" cy="522514"/>
          </a:xfrm>
          <a:prstGeom prst="roundRect">
            <a:avLst/>
          </a:prstGeom>
          <a:solidFill>
            <a:srgbClr val="53823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bg1"/>
                </a:solidFill>
              </a:rPr>
              <a:t>Water Spring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F35BF8B-21A6-DE45-B37F-CA3BDA4F0A29}"/>
              </a:ext>
            </a:extLst>
          </p:cNvPr>
          <p:cNvSpPr/>
          <p:nvPr/>
        </p:nvSpPr>
        <p:spPr>
          <a:xfrm>
            <a:off x="8262248" y="2114011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FB0FBDB-2F05-4245-88CF-2683E6DBC766}"/>
              </a:ext>
            </a:extLst>
          </p:cNvPr>
          <p:cNvSpPr/>
          <p:nvPr/>
        </p:nvSpPr>
        <p:spPr>
          <a:xfrm>
            <a:off x="1051040" y="2123799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88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09CEFA-4AAC-C045-85BA-CFDCB37F1726}"/>
              </a:ext>
            </a:extLst>
          </p:cNvPr>
          <p:cNvSpPr/>
          <p:nvPr/>
        </p:nvSpPr>
        <p:spPr>
          <a:xfrm>
            <a:off x="907571" y="5132867"/>
            <a:ext cx="10904579" cy="135571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A08FEA-2279-234E-BB62-8BDC456EDF94}"/>
              </a:ext>
            </a:extLst>
          </p:cNvPr>
          <p:cNvSpPr/>
          <p:nvPr/>
        </p:nvSpPr>
        <p:spPr>
          <a:xfrm>
            <a:off x="907571" y="2291838"/>
            <a:ext cx="10904579" cy="276642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666AB4-3F38-FE4A-8007-865E0C438B6E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BFE6BE-EFF3-DF45-BFFF-ACEDEB04DC57}"/>
              </a:ext>
            </a:extLst>
          </p:cNvPr>
          <p:cNvSpPr txBox="1"/>
          <p:nvPr/>
        </p:nvSpPr>
        <p:spPr>
          <a:xfrm rot="10800000">
            <a:off x="813309" y="545323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942913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16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Google Shape;149;gc03fc8ae2f_0_34">
            <a:extLst>
              <a:ext uri="{FF2B5EF4-FFF2-40B4-BE49-F238E27FC236}">
                <a16:creationId xmlns:a16="http://schemas.microsoft.com/office/drawing/2014/main" id="{D1077E79-8225-7348-9B8E-99CDB57455AF}"/>
              </a:ext>
            </a:extLst>
          </p:cNvPr>
          <p:cNvGraphicFramePr/>
          <p:nvPr/>
        </p:nvGraphicFramePr>
        <p:xfrm>
          <a:off x="2045972" y="1867406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Amiata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61E1952-B7B9-CB41-AB69-E6864C17CDD3}"/>
              </a:ext>
            </a:extLst>
          </p:cNvPr>
          <p:cNvGrpSpPr/>
          <p:nvPr/>
        </p:nvGrpSpPr>
        <p:grpSpPr>
          <a:xfrm>
            <a:off x="2137352" y="2363863"/>
            <a:ext cx="1982651" cy="1608748"/>
            <a:chOff x="1504317" y="2353444"/>
            <a:chExt cx="1982651" cy="1608748"/>
          </a:xfrm>
        </p:grpSpPr>
        <p:pic>
          <p:nvPicPr>
            <p:cNvPr id="3" name="그림 2" descr="창문, 쇼지, 건물이(가) 표시된 사진&#10;&#10;자동 생성된 설명">
              <a:extLst>
                <a:ext uri="{FF2B5EF4-FFF2-40B4-BE49-F238E27FC236}">
                  <a16:creationId xmlns:a16="http://schemas.microsoft.com/office/drawing/2014/main" id="{276DFBCB-102B-274D-9EF0-D87F980D7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469"/>
            <a:stretch/>
          </p:blipFill>
          <p:spPr>
            <a:xfrm>
              <a:off x="1504317" y="2353444"/>
              <a:ext cx="1982651" cy="1192474"/>
            </a:xfrm>
            <a:prstGeom prst="rect">
              <a:avLst/>
            </a:prstGeom>
          </p:spPr>
        </p:pic>
        <p:pic>
          <p:nvPicPr>
            <p:cNvPr id="35" name="그림 34" descr="창문, 쇼지, 건물이(가) 표시된 사진&#10;&#10;자동 생성된 설명">
              <a:extLst>
                <a:ext uri="{FF2B5EF4-FFF2-40B4-BE49-F238E27FC236}">
                  <a16:creationId xmlns:a16="http://schemas.microsoft.com/office/drawing/2014/main" id="{49F07E20-7B09-CA47-BEEB-D6C90561A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236" r="32526"/>
            <a:stretch/>
          </p:blipFill>
          <p:spPr>
            <a:xfrm>
              <a:off x="1504317" y="3565982"/>
              <a:ext cx="1337768" cy="39621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0C7173-83CC-3646-A512-D7E793D43481}"/>
              </a:ext>
            </a:extLst>
          </p:cNvPr>
          <p:cNvGrpSpPr/>
          <p:nvPr/>
        </p:nvGrpSpPr>
        <p:grpSpPr>
          <a:xfrm>
            <a:off x="2137352" y="5224034"/>
            <a:ext cx="2025901" cy="802779"/>
            <a:chOff x="1565168" y="4942961"/>
            <a:chExt cx="2025901" cy="8027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9D5C4F-5525-E144-BBC7-E4012F355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4513"/>
            <a:stretch/>
          </p:blipFill>
          <p:spPr>
            <a:xfrm>
              <a:off x="1565168" y="4942961"/>
              <a:ext cx="2025901" cy="38650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6F04655-E1E6-0E4C-9DCB-D041B51C5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47"/>
            <a:stretch/>
          </p:blipFill>
          <p:spPr>
            <a:xfrm>
              <a:off x="1565168" y="5359235"/>
              <a:ext cx="669692" cy="386505"/>
            </a:xfrm>
            <a:prstGeom prst="rect">
              <a:avLst/>
            </a:prstGeom>
          </p:spPr>
        </p:pic>
      </p:grpSp>
      <p:graphicFrame>
        <p:nvGraphicFramePr>
          <p:cNvPr id="55" name="Google Shape;149;gc03fc8ae2f_0_34">
            <a:extLst>
              <a:ext uri="{FF2B5EF4-FFF2-40B4-BE49-F238E27FC236}">
                <a16:creationId xmlns:a16="http://schemas.microsoft.com/office/drawing/2014/main" id="{DAB2A6AD-F669-E448-A3FC-C355377C728E}"/>
              </a:ext>
            </a:extLst>
          </p:cNvPr>
          <p:cNvGraphicFramePr/>
          <p:nvPr/>
        </p:nvGraphicFramePr>
        <p:xfrm>
          <a:off x="5270749" y="1858806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Lupa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E613A4A-B947-D24D-8320-CBE4EBEA9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638" y="2356341"/>
            <a:ext cx="644883" cy="396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00D65A-3AFE-964A-8ABB-9E2B32383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38" y="5224034"/>
            <a:ext cx="619074" cy="396200"/>
          </a:xfrm>
          <a:prstGeom prst="rect">
            <a:avLst/>
          </a:prstGeom>
        </p:spPr>
      </p:pic>
      <p:graphicFrame>
        <p:nvGraphicFramePr>
          <p:cNvPr id="56" name="Google Shape;149;gc03fc8ae2f_0_34">
            <a:extLst>
              <a:ext uri="{FF2B5EF4-FFF2-40B4-BE49-F238E27FC236}">
                <a16:creationId xmlns:a16="http://schemas.microsoft.com/office/drawing/2014/main" id="{DAF04638-DBD5-8244-8D79-FEB778403AAF}"/>
              </a:ext>
            </a:extLst>
          </p:cNvPr>
          <p:cNvGraphicFramePr/>
          <p:nvPr/>
        </p:nvGraphicFramePr>
        <p:xfrm>
          <a:off x="8484768" y="1848048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Madonna di </a:t>
                      </a:r>
                      <a:r>
                        <a:rPr lang="en-US" dirty="0" err="1"/>
                        <a:t>Canneto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C87A355F-E1FF-2C4E-80B9-B65E730DC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691" y="2363863"/>
            <a:ext cx="1364326" cy="3998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424E66-5039-2443-89E2-3587F7132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548" y="5224034"/>
            <a:ext cx="644883" cy="398372"/>
          </a:xfrm>
          <a:prstGeom prst="rect">
            <a:avLst/>
          </a:prstGeom>
        </p:spPr>
      </p:pic>
      <p:graphicFrame>
        <p:nvGraphicFramePr>
          <p:cNvPr id="25" name="Google Shape;139;gc03fc8ae2f_0_26">
            <a:extLst>
              <a:ext uri="{FF2B5EF4-FFF2-40B4-BE49-F238E27FC236}">
                <a16:creationId xmlns:a16="http://schemas.microsoft.com/office/drawing/2014/main" id="{048E9842-FFC9-CE4C-A645-12CD97E3A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088125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Histogram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138;gc03fc8ae2f_0_26">
            <a:extLst>
              <a:ext uri="{FF2B5EF4-FFF2-40B4-BE49-F238E27FC236}">
                <a16:creationId xmlns:a16="http://schemas.microsoft.com/office/drawing/2014/main" id="{FF98CBD4-EEC2-4447-BB80-B94B6721C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4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24DC9-8EB7-4348-83D8-51E7192855DA}"/>
              </a:ext>
            </a:extLst>
          </p:cNvPr>
          <p:cNvSpPr/>
          <p:nvPr/>
        </p:nvSpPr>
        <p:spPr>
          <a:xfrm>
            <a:off x="907571" y="5492172"/>
            <a:ext cx="10904579" cy="9701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E02EC8-7C6E-A846-9A7D-D0AD13D5AAF0}"/>
              </a:ext>
            </a:extLst>
          </p:cNvPr>
          <p:cNvSpPr/>
          <p:nvPr/>
        </p:nvSpPr>
        <p:spPr>
          <a:xfrm>
            <a:off x="907571" y="2314082"/>
            <a:ext cx="10904579" cy="3179715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653178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17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60148BC5-2B9B-1847-BF4E-D71523EEB674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65D500-479F-5B4E-9C46-D958396AE38E}"/>
              </a:ext>
            </a:extLst>
          </p:cNvPr>
          <p:cNvSpPr txBox="1"/>
          <p:nvPr/>
        </p:nvSpPr>
        <p:spPr>
          <a:xfrm rot="10800000">
            <a:off x="826059" y="567748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graphicFrame>
        <p:nvGraphicFramePr>
          <p:cNvPr id="66" name="Google Shape;149;gc03fc8ae2f_0_34">
            <a:extLst>
              <a:ext uri="{FF2B5EF4-FFF2-40B4-BE49-F238E27FC236}">
                <a16:creationId xmlns:a16="http://schemas.microsoft.com/office/drawing/2014/main" id="{545180B0-328C-DF49-9747-95DC11A73EA8}"/>
              </a:ext>
            </a:extLst>
          </p:cNvPr>
          <p:cNvGraphicFramePr/>
          <p:nvPr/>
        </p:nvGraphicFramePr>
        <p:xfrm>
          <a:off x="5270749" y="1858806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Lupa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Google Shape;149;gc03fc8ae2f_0_34">
            <a:extLst>
              <a:ext uri="{FF2B5EF4-FFF2-40B4-BE49-F238E27FC236}">
                <a16:creationId xmlns:a16="http://schemas.microsoft.com/office/drawing/2014/main" id="{02154174-CDAB-984D-A112-B6FE0699A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89135"/>
              </p:ext>
            </p:extLst>
          </p:nvPr>
        </p:nvGraphicFramePr>
        <p:xfrm>
          <a:off x="8484768" y="1848048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Madonna di </a:t>
                      </a:r>
                      <a:r>
                        <a:rPr lang="en-US" dirty="0" err="1"/>
                        <a:t>Canneto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Google Shape;149;gc03fc8ae2f_0_34">
            <a:extLst>
              <a:ext uri="{FF2B5EF4-FFF2-40B4-BE49-F238E27FC236}">
                <a16:creationId xmlns:a16="http://schemas.microsoft.com/office/drawing/2014/main" id="{6B5763B8-7D9F-4542-AAA1-2FC86C5D8B10}"/>
              </a:ext>
            </a:extLst>
          </p:cNvPr>
          <p:cNvGraphicFramePr/>
          <p:nvPr/>
        </p:nvGraphicFramePr>
        <p:xfrm>
          <a:off x="2022290" y="1858806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Amiata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C3E0500-C485-F740-A35F-13CC2A720B28}"/>
              </a:ext>
            </a:extLst>
          </p:cNvPr>
          <p:cNvGrpSpPr/>
          <p:nvPr/>
        </p:nvGrpSpPr>
        <p:grpSpPr>
          <a:xfrm>
            <a:off x="2032819" y="2373542"/>
            <a:ext cx="2145509" cy="1738142"/>
            <a:chOff x="2142547" y="2373542"/>
            <a:chExt cx="2145509" cy="17381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40E034-D25D-5F42-A6D8-BFFDAEA4E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545"/>
            <a:stretch/>
          </p:blipFill>
          <p:spPr>
            <a:xfrm>
              <a:off x="2142547" y="2425526"/>
              <a:ext cx="706901" cy="168615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CF91F7D-328E-5A4B-83DA-5D8FA63FD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717" b="27506"/>
            <a:stretch/>
          </p:blipFill>
          <p:spPr>
            <a:xfrm>
              <a:off x="2849448" y="2373542"/>
              <a:ext cx="724097" cy="105545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3126812-5F80-0B41-92C1-DFFFB7F13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687"/>
            <a:stretch/>
          </p:blipFill>
          <p:spPr>
            <a:xfrm>
              <a:off x="3556349" y="2401520"/>
              <a:ext cx="731707" cy="104873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471F1CC-1A13-4140-B032-EC96A285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62" y="5564501"/>
            <a:ext cx="636817" cy="867989"/>
          </a:xfrm>
          <a:prstGeom prst="rect">
            <a:avLst/>
          </a:prstGeom>
        </p:spPr>
      </p:pic>
      <p:pic>
        <p:nvPicPr>
          <p:cNvPr id="13" name="그림 12" descr="텍스트, 쇼지이(가) 표시된 사진&#10;&#10;자동 생성된 설명">
            <a:extLst>
              <a:ext uri="{FF2B5EF4-FFF2-40B4-BE49-F238E27FC236}">
                <a16:creationId xmlns:a16="http://schemas.microsoft.com/office/drawing/2014/main" id="{46A9B64F-0392-2D46-86AA-5F925D4E1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859" y="2425526"/>
            <a:ext cx="731580" cy="378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0C44E4-F6B0-704F-B901-F4D9C57DA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230" y="5551410"/>
            <a:ext cx="731580" cy="369874"/>
          </a:xfrm>
          <a:prstGeom prst="rect">
            <a:avLst/>
          </a:prstGeom>
        </p:spPr>
      </p:pic>
      <p:pic>
        <p:nvPicPr>
          <p:cNvPr id="24" name="그림 23" descr="텍스트, 실내, 창문이(가) 표시된 사진&#10;&#10;자동 생성된 설명">
            <a:extLst>
              <a:ext uri="{FF2B5EF4-FFF2-40B4-BE49-F238E27FC236}">
                <a16:creationId xmlns:a16="http://schemas.microsoft.com/office/drawing/2014/main" id="{E13576A5-510F-654E-A46F-A72F6BAC5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208" y="2425526"/>
            <a:ext cx="731580" cy="826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D1CA4-6A4D-4242-A61A-2E4A6612A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208" y="5562300"/>
            <a:ext cx="731580" cy="375260"/>
          </a:xfrm>
          <a:prstGeom prst="rect">
            <a:avLst/>
          </a:prstGeom>
        </p:spPr>
      </p:pic>
      <p:graphicFrame>
        <p:nvGraphicFramePr>
          <p:cNvPr id="27" name="Google Shape;139;gc03fc8ae2f_0_26">
            <a:extLst>
              <a:ext uri="{FF2B5EF4-FFF2-40B4-BE49-F238E27FC236}">
                <a16:creationId xmlns:a16="http://schemas.microsoft.com/office/drawing/2014/main" id="{4CDB81F2-1F82-DE42-A097-32B916314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96601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Plotting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138;gc03fc8ae2f_0_26">
            <a:extLst>
              <a:ext uri="{FF2B5EF4-FFF2-40B4-BE49-F238E27FC236}">
                <a16:creationId xmlns:a16="http://schemas.microsoft.com/office/drawing/2014/main" id="{86F36048-7048-894C-8237-10CFBB043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46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3fc8ae2f_0_34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오각형[P] 31">
            <a:extLst>
              <a:ext uri="{FF2B5EF4-FFF2-40B4-BE49-F238E27FC236}">
                <a16:creationId xmlns:a16="http://schemas.microsoft.com/office/drawing/2014/main" id="{0564B4BD-D1F5-2743-AAED-7C7CD49F33CA}"/>
              </a:ext>
            </a:extLst>
          </p:cNvPr>
          <p:cNvSpPr/>
          <p:nvPr/>
        </p:nvSpPr>
        <p:spPr>
          <a:xfrm>
            <a:off x="1048421" y="2522872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오각형[P] 32">
            <a:extLst>
              <a:ext uri="{FF2B5EF4-FFF2-40B4-BE49-F238E27FC236}">
                <a16:creationId xmlns:a16="http://schemas.microsoft.com/office/drawing/2014/main" id="{29DD98C5-F66A-EE4F-885B-939D0325C061}"/>
              </a:ext>
            </a:extLst>
          </p:cNvPr>
          <p:cNvSpPr/>
          <p:nvPr/>
        </p:nvSpPr>
        <p:spPr>
          <a:xfrm>
            <a:off x="1048421" y="4521781"/>
            <a:ext cx="7199266" cy="897191"/>
          </a:xfrm>
          <a:prstGeom prst="homePlate">
            <a:avLst/>
          </a:prstGeom>
          <a:solidFill>
            <a:srgbClr val="53823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Google Shape;146;gc03fc8ae2f_0_34"/>
          <p:cNvSpPr txBox="1"/>
          <p:nvPr/>
        </p:nvSpPr>
        <p:spPr>
          <a:xfrm>
            <a:off x="11573397" y="6513196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18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48" name="Google Shape;148;gc03fc8ae2f_0_34"/>
          <p:cNvGraphicFramePr/>
          <p:nvPr/>
        </p:nvGraphicFramePr>
        <p:xfrm>
          <a:off x="263850" y="814322"/>
          <a:ext cx="115483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1151333677"/>
                    </a:ext>
                  </a:extLst>
                </a:gridCol>
                <a:gridCol w="8536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DATA DESCRIPTION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gc03fc8ae2f_0_34"/>
          <p:cNvGraphicFramePr/>
          <p:nvPr>
            <p:extLst>
              <p:ext uri="{D42A27DB-BD31-4B8C-83A1-F6EECF244321}">
                <p14:modId xmlns:p14="http://schemas.microsoft.com/office/powerpoint/2010/main" val="3896805802"/>
              </p:ext>
            </p:extLst>
          </p:nvPr>
        </p:nvGraphicFramePr>
        <p:xfrm>
          <a:off x="5337766" y="4506901"/>
          <a:ext cx="1921800" cy="9120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20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/>
                        <a:t>Bilancino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2C9A8D9-9198-5B4C-8030-C93C0C2FD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79235"/>
              </p:ext>
            </p:extLst>
          </p:nvPr>
        </p:nvGraphicFramePr>
        <p:xfrm>
          <a:off x="5337767" y="2522872"/>
          <a:ext cx="1921800" cy="8971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1800">
                  <a:extLst>
                    <a:ext uri="{9D8B030D-6E8A-4147-A177-3AD203B41FA5}">
                      <a16:colId xmlns:a16="http://schemas.microsoft.com/office/drawing/2014/main" val="2591264678"/>
                    </a:ext>
                  </a:extLst>
                </a:gridCol>
              </a:tblGrid>
              <a:tr h="8971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Arno</a:t>
                      </a:r>
                      <a:endParaRPr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23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7662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87C18AC-4770-2849-8835-F948B891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9287"/>
              </p:ext>
            </p:extLst>
          </p:nvPr>
        </p:nvGraphicFramePr>
        <p:xfrm>
          <a:off x="1071341" y="4571363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FC712A7C-85DF-FF40-AEF8-57D5D65D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53134"/>
              </p:ext>
            </p:extLst>
          </p:nvPr>
        </p:nvGraphicFramePr>
        <p:xfrm>
          <a:off x="2171262" y="4572915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EE0125F1-08E4-9640-B820-F6B5BE20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56413"/>
              </p:ext>
            </p:extLst>
          </p:nvPr>
        </p:nvGraphicFramePr>
        <p:xfrm>
          <a:off x="1071340" y="4996335"/>
          <a:ext cx="2133212" cy="382503"/>
        </p:xfrm>
        <a:graphic>
          <a:graphicData uri="http://schemas.openxmlformats.org/drawingml/2006/table">
            <a:tbl>
              <a:tblPr firstRow="1" bandRow="1"/>
              <a:tblGrid>
                <a:gridCol w="2133212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Depth to ground water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7" name="표 5">
            <a:extLst>
              <a:ext uri="{FF2B5EF4-FFF2-40B4-BE49-F238E27FC236}">
                <a16:creationId xmlns:a16="http://schemas.microsoft.com/office/drawing/2014/main" id="{72F6F6AB-0A17-5141-A935-BE2724AF2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369974"/>
              </p:ext>
            </p:extLst>
          </p:nvPr>
        </p:nvGraphicFramePr>
        <p:xfrm>
          <a:off x="1074083" y="2580157"/>
          <a:ext cx="1033290" cy="382503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835F08E1-2FCC-5A48-ACF3-A500E7892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87986"/>
              </p:ext>
            </p:extLst>
          </p:nvPr>
        </p:nvGraphicFramePr>
        <p:xfrm>
          <a:off x="2174004" y="2581709"/>
          <a:ext cx="1033290" cy="379397"/>
        </p:xfrm>
        <a:graphic>
          <a:graphicData uri="http://schemas.openxmlformats.org/drawingml/2006/table">
            <a:tbl>
              <a:tblPr firstRow="1" bandRow="1"/>
              <a:tblGrid>
                <a:gridCol w="103329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793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Rainfall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9" name="표 5">
            <a:extLst>
              <a:ext uri="{FF2B5EF4-FFF2-40B4-BE49-F238E27FC236}">
                <a16:creationId xmlns:a16="http://schemas.microsoft.com/office/drawing/2014/main" id="{7960931D-9E3F-EE40-B680-6F3630C42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539096"/>
              </p:ext>
            </p:extLst>
          </p:nvPr>
        </p:nvGraphicFramePr>
        <p:xfrm>
          <a:off x="3273925" y="2578603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6" name="표 5">
            <a:extLst>
              <a:ext uri="{FF2B5EF4-FFF2-40B4-BE49-F238E27FC236}">
                <a16:creationId xmlns:a16="http://schemas.microsoft.com/office/drawing/2014/main" id="{CA53E200-86AF-8548-A792-CC059944CD53}"/>
              </a:ext>
            </a:extLst>
          </p:cNvPr>
          <p:cNvGraphicFramePr>
            <a:graphicFrameLocks noGrp="1"/>
          </p:cNvGraphicFramePr>
          <p:nvPr/>
        </p:nvGraphicFramePr>
        <p:xfrm>
          <a:off x="8316151" y="4556102"/>
          <a:ext cx="3228116" cy="396210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962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Lake level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41" name="표 5">
            <a:extLst>
              <a:ext uri="{FF2B5EF4-FFF2-40B4-BE49-F238E27FC236}">
                <a16:creationId xmlns:a16="http://schemas.microsoft.com/office/drawing/2014/main" id="{8781F66C-931B-FA4E-9144-36CAE9339591}"/>
              </a:ext>
            </a:extLst>
          </p:cNvPr>
          <p:cNvGraphicFramePr>
            <a:graphicFrameLocks noGrp="1"/>
          </p:cNvGraphicFramePr>
          <p:nvPr/>
        </p:nvGraphicFramePr>
        <p:xfrm>
          <a:off x="8270754" y="2567813"/>
          <a:ext cx="3228116" cy="786585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78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Hydrometry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4841FD6F-F852-014F-A855-6F76659A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6749"/>
              </p:ext>
            </p:extLst>
          </p:nvPr>
        </p:nvGraphicFramePr>
        <p:xfrm>
          <a:off x="3271183" y="4569809"/>
          <a:ext cx="1055396" cy="382503"/>
        </p:xfrm>
        <a:graphic>
          <a:graphicData uri="http://schemas.openxmlformats.org/drawingml/2006/table">
            <a:tbl>
              <a:tblPr firstRow="1" bandRow="1"/>
              <a:tblGrid>
                <a:gridCol w="105539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Temperature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C13EA32D-6C6D-C740-8657-BA7F30EBDE88}"/>
              </a:ext>
            </a:extLst>
          </p:cNvPr>
          <p:cNvGraphicFramePr>
            <a:graphicFrameLocks noGrp="1"/>
          </p:cNvGraphicFramePr>
          <p:nvPr/>
        </p:nvGraphicFramePr>
        <p:xfrm>
          <a:off x="8312389" y="5047260"/>
          <a:ext cx="3228116" cy="396210"/>
        </p:xfrm>
        <a:graphic>
          <a:graphicData uri="http://schemas.openxmlformats.org/drawingml/2006/table">
            <a:tbl>
              <a:tblPr firstRow="1" bandRow="1"/>
              <a:tblGrid>
                <a:gridCol w="3228116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962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Flow Rate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35" name="Google Shape;138;gc03fc8ae2f_0_26">
            <a:extLst>
              <a:ext uri="{FF2B5EF4-FFF2-40B4-BE49-F238E27FC236}">
                <a16:creationId xmlns:a16="http://schemas.microsoft.com/office/drawing/2014/main" id="{48B10748-F7E5-034D-A450-11601D1D1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D89A7ACB-16D5-7641-B730-5B48E4EB7909}"/>
              </a:ext>
            </a:extLst>
          </p:cNvPr>
          <p:cNvSpPr/>
          <p:nvPr/>
        </p:nvSpPr>
        <p:spPr>
          <a:xfrm>
            <a:off x="5337766" y="1952809"/>
            <a:ext cx="1921800" cy="522514"/>
          </a:xfrm>
          <a:prstGeom prst="roundRect">
            <a:avLst/>
          </a:prstGeom>
          <a:solidFill>
            <a:srgbClr val="53823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bg1"/>
                </a:solidFill>
              </a:rPr>
              <a:t>River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542-46D3-DC49-AA7E-3248622A0CA0}"/>
              </a:ext>
            </a:extLst>
          </p:cNvPr>
          <p:cNvSpPr/>
          <p:nvPr/>
        </p:nvSpPr>
        <p:spPr>
          <a:xfrm>
            <a:off x="5358584" y="3936838"/>
            <a:ext cx="1921800" cy="522514"/>
          </a:xfrm>
          <a:prstGeom prst="roundRect">
            <a:avLst/>
          </a:prstGeom>
          <a:solidFill>
            <a:srgbClr val="53823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bg1"/>
                </a:solidFill>
              </a:rPr>
              <a:t>Lake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F435A4D6-2863-1B43-89FC-88B3ECD53FF8}"/>
              </a:ext>
            </a:extLst>
          </p:cNvPr>
          <p:cNvSpPr/>
          <p:nvPr/>
        </p:nvSpPr>
        <p:spPr>
          <a:xfrm>
            <a:off x="8274658" y="1994814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F1BC1BB-B414-0A4D-B436-B073F9CF5083}"/>
              </a:ext>
            </a:extLst>
          </p:cNvPr>
          <p:cNvSpPr/>
          <p:nvPr/>
        </p:nvSpPr>
        <p:spPr>
          <a:xfrm>
            <a:off x="1071340" y="1998806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0DA68265-D7F1-294E-BCA5-727AD8B996FB}"/>
              </a:ext>
            </a:extLst>
          </p:cNvPr>
          <p:cNvSpPr/>
          <p:nvPr/>
        </p:nvSpPr>
        <p:spPr>
          <a:xfrm>
            <a:off x="8251739" y="3961143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071B553-03E0-834F-88BE-9A14C811CB3F}"/>
              </a:ext>
            </a:extLst>
          </p:cNvPr>
          <p:cNvSpPr/>
          <p:nvPr/>
        </p:nvSpPr>
        <p:spPr>
          <a:xfrm>
            <a:off x="1048421" y="3965135"/>
            <a:ext cx="3313431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416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6630C5-1FC6-9D47-8E35-FA05C4BF05D2}"/>
              </a:ext>
            </a:extLst>
          </p:cNvPr>
          <p:cNvSpPr/>
          <p:nvPr/>
        </p:nvSpPr>
        <p:spPr>
          <a:xfrm>
            <a:off x="907571" y="5132867"/>
            <a:ext cx="10904579" cy="135571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A3AF7D-AD16-9D45-949E-3A6FF0973D89}"/>
              </a:ext>
            </a:extLst>
          </p:cNvPr>
          <p:cNvSpPr/>
          <p:nvPr/>
        </p:nvSpPr>
        <p:spPr>
          <a:xfrm>
            <a:off x="907571" y="2291838"/>
            <a:ext cx="10904579" cy="276642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E2212B-791B-7449-8B76-96613F751003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FCBC71-8BCE-B04F-BC31-570A31AE01BF}"/>
              </a:ext>
            </a:extLst>
          </p:cNvPr>
          <p:cNvSpPr txBox="1"/>
          <p:nvPr/>
        </p:nvSpPr>
        <p:spPr>
          <a:xfrm rot="10800000">
            <a:off x="813309" y="545323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942913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19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 descr="창문, 쇼지, 건물이(가) 표시된 사진&#10;&#10;자동 생성된 설명">
            <a:extLst>
              <a:ext uri="{FF2B5EF4-FFF2-40B4-BE49-F238E27FC236}">
                <a16:creationId xmlns:a16="http://schemas.microsoft.com/office/drawing/2014/main" id="{8A01FDBB-36E4-F741-B1E6-12F51304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59" y="2403136"/>
            <a:ext cx="1982651" cy="1995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218439-177E-C845-8515-020049AD4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359" y="5240529"/>
            <a:ext cx="644883" cy="396200"/>
          </a:xfrm>
          <a:prstGeom prst="rect">
            <a:avLst/>
          </a:prstGeom>
        </p:spPr>
      </p:pic>
      <p:graphicFrame>
        <p:nvGraphicFramePr>
          <p:cNvPr id="34" name="Google Shape;149;gc03fc8ae2f_0_34">
            <a:extLst>
              <a:ext uri="{FF2B5EF4-FFF2-40B4-BE49-F238E27FC236}">
                <a16:creationId xmlns:a16="http://schemas.microsoft.com/office/drawing/2014/main" id="{31AE160C-523F-834B-8C9E-A916CC0786EF}"/>
              </a:ext>
            </a:extLst>
          </p:cNvPr>
          <p:cNvGraphicFramePr/>
          <p:nvPr/>
        </p:nvGraphicFramePr>
        <p:xfrm>
          <a:off x="2482573" y="1886003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Arno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Google Shape;149;gc03fc8ae2f_0_34">
            <a:extLst>
              <a:ext uri="{FF2B5EF4-FFF2-40B4-BE49-F238E27FC236}">
                <a16:creationId xmlns:a16="http://schemas.microsoft.com/office/drawing/2014/main" id="{622DD9E4-5E04-8E48-912B-4DE6A1C76949}"/>
              </a:ext>
            </a:extLst>
          </p:cNvPr>
          <p:cNvGraphicFramePr/>
          <p:nvPr/>
        </p:nvGraphicFramePr>
        <p:xfrm>
          <a:off x="7551737" y="1871180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Bilancino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 descr="창문, 건물이(가) 표시된 사진&#10;&#10;자동 생성된 설명">
            <a:extLst>
              <a:ext uri="{FF2B5EF4-FFF2-40B4-BE49-F238E27FC236}">
                <a16:creationId xmlns:a16="http://schemas.microsoft.com/office/drawing/2014/main" id="{7E21F0D6-DF99-0B45-AC8E-6E972D11D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990" y="2400859"/>
            <a:ext cx="1982651" cy="83652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D022B03-3F45-9B47-8399-8F22752CE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990" y="5243181"/>
            <a:ext cx="1326258" cy="393548"/>
          </a:xfrm>
          <a:prstGeom prst="rect">
            <a:avLst/>
          </a:prstGeom>
        </p:spPr>
      </p:pic>
      <p:graphicFrame>
        <p:nvGraphicFramePr>
          <p:cNvPr id="18" name="Google Shape;139;gc03fc8ae2f_0_26">
            <a:extLst>
              <a:ext uri="{FF2B5EF4-FFF2-40B4-BE49-F238E27FC236}">
                <a16:creationId xmlns:a16="http://schemas.microsoft.com/office/drawing/2014/main" id="{638F06F1-8DAF-A042-A8A7-C1BD2F56B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190119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Histogram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Google Shape;138;gc03fc8ae2f_0_26">
            <a:extLst>
              <a:ext uri="{FF2B5EF4-FFF2-40B4-BE49-F238E27FC236}">
                <a16:creationId xmlns:a16="http://schemas.microsoft.com/office/drawing/2014/main" id="{9AC32D2A-4347-704D-BF93-5240313FC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73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655171210"/>
              </p:ext>
            </p:extLst>
          </p:nvPr>
        </p:nvGraphicFramePr>
        <p:xfrm>
          <a:off x="3776200" y="1483299"/>
          <a:ext cx="7329000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Ⅰ.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INTRODUCTION</a:t>
                      </a:r>
                      <a:endParaRPr sz="2000"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PART Ⅱ.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EXPLORATORY DATA ANALYSIS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Ⅲ.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DATA PROCESSING</a:t>
                      </a:r>
                      <a:endParaRPr sz="2000"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PART Ⅳ.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MODELS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PART Ⅴ.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3F3F3"/>
                          </a:solidFill>
                        </a:rPr>
                        <a:t>EVALUATION MODELS</a:t>
                      </a:r>
                      <a:endParaRPr sz="2000" b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Ⅵ.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PREDICTION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ore-KR" sz="2000" b="1" dirty="0">
                          <a:solidFill>
                            <a:srgbClr val="F3F3F3"/>
                          </a:solidFill>
                        </a:rPr>
                        <a:t>PART Ⅶ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EVALUATION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690971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Ⅷ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REFERENCES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178149738"/>
              </p:ext>
            </p:extLst>
          </p:nvPr>
        </p:nvGraphicFramePr>
        <p:xfrm>
          <a:off x="876300" y="1483298"/>
          <a:ext cx="2747500" cy="466828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24DC9-8EB7-4348-83D8-51E7192855DA}"/>
              </a:ext>
            </a:extLst>
          </p:cNvPr>
          <p:cNvSpPr/>
          <p:nvPr/>
        </p:nvSpPr>
        <p:spPr>
          <a:xfrm>
            <a:off x="907571" y="5492172"/>
            <a:ext cx="10904579" cy="9701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9E02EC8-7C6E-A846-9A7D-D0AD13D5AAF0}"/>
              </a:ext>
            </a:extLst>
          </p:cNvPr>
          <p:cNvSpPr/>
          <p:nvPr/>
        </p:nvSpPr>
        <p:spPr>
          <a:xfrm>
            <a:off x="907571" y="2314082"/>
            <a:ext cx="10904579" cy="3179715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2653178" y="6516079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20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39;gc03fc8ae2f_0_26">
            <a:extLst>
              <a:ext uri="{FF2B5EF4-FFF2-40B4-BE49-F238E27FC236}">
                <a16:creationId xmlns:a16="http://schemas.microsoft.com/office/drawing/2014/main" id="{0F2B872E-7170-5C41-BD16-D5992A0AE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0129"/>
              </p:ext>
            </p:extLst>
          </p:nvPr>
        </p:nvGraphicFramePr>
        <p:xfrm>
          <a:off x="907571" y="1386447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Plotting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60148BC5-2B9B-1847-BF4E-D71523EEB674}"/>
              </a:ext>
            </a:extLst>
          </p:cNvPr>
          <p:cNvSpPr txBox="1"/>
          <p:nvPr/>
        </p:nvSpPr>
        <p:spPr>
          <a:xfrm rot="10800000">
            <a:off x="832965" y="3075510"/>
            <a:ext cx="400110" cy="9307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FEATURE</a:t>
            </a:r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65D500-479F-5B4E-9C46-D958396AE38E}"/>
              </a:ext>
            </a:extLst>
          </p:cNvPr>
          <p:cNvSpPr txBox="1"/>
          <p:nvPr/>
        </p:nvSpPr>
        <p:spPr>
          <a:xfrm rot="10800000">
            <a:off x="826059" y="5677489"/>
            <a:ext cx="400110" cy="7110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TARGET</a:t>
            </a:r>
            <a:endParaRPr kumimoji="1" lang="ko-Kore-KR" altLang="en-US" dirty="0"/>
          </a:p>
        </p:txBody>
      </p:sp>
      <p:graphicFrame>
        <p:nvGraphicFramePr>
          <p:cNvPr id="25" name="Google Shape;149;gc03fc8ae2f_0_34">
            <a:extLst>
              <a:ext uri="{FF2B5EF4-FFF2-40B4-BE49-F238E27FC236}">
                <a16:creationId xmlns:a16="http://schemas.microsoft.com/office/drawing/2014/main" id="{4CED159A-DC17-8444-9C04-02CFB018EE77}"/>
              </a:ext>
            </a:extLst>
          </p:cNvPr>
          <p:cNvGraphicFramePr/>
          <p:nvPr/>
        </p:nvGraphicFramePr>
        <p:xfrm>
          <a:off x="2482573" y="1886003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Arno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149;gc03fc8ae2f_0_34">
            <a:extLst>
              <a:ext uri="{FF2B5EF4-FFF2-40B4-BE49-F238E27FC236}">
                <a16:creationId xmlns:a16="http://schemas.microsoft.com/office/drawing/2014/main" id="{4369DBA9-74B5-A549-A730-A0B85BA8C004}"/>
              </a:ext>
            </a:extLst>
          </p:cNvPr>
          <p:cNvGraphicFramePr/>
          <p:nvPr/>
        </p:nvGraphicFramePr>
        <p:xfrm>
          <a:off x="7551737" y="1871180"/>
          <a:ext cx="2178221" cy="46405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405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Bilancino</a:t>
                      </a: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2B1C8D2-4816-A641-8697-5C01222BF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77"/>
          <a:stretch/>
        </p:blipFill>
        <p:spPr>
          <a:xfrm>
            <a:off x="2503950" y="2388991"/>
            <a:ext cx="729512" cy="241825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B264D1-4849-4A4C-A0E8-AFCE292A1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13"/>
          <a:stretch/>
        </p:blipFill>
        <p:spPr>
          <a:xfrm>
            <a:off x="3903528" y="2350803"/>
            <a:ext cx="729512" cy="3728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B9900A4-67A3-9442-B37D-1D3315863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01" b="6676"/>
          <a:stretch/>
        </p:blipFill>
        <p:spPr>
          <a:xfrm>
            <a:off x="3206927" y="2388991"/>
            <a:ext cx="729512" cy="2418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3C5EA5-671B-4A41-9331-0FBF7054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50" y="5568706"/>
            <a:ext cx="729512" cy="382240"/>
          </a:xfrm>
          <a:prstGeom prst="rect">
            <a:avLst/>
          </a:prstGeom>
        </p:spPr>
      </p:pic>
      <p:pic>
        <p:nvPicPr>
          <p:cNvPr id="12" name="그림 11" descr="창문, 디스플레이이(가) 표시된 사진&#10;&#10;자동 생성된 설명">
            <a:extLst>
              <a:ext uri="{FF2B5EF4-FFF2-40B4-BE49-F238E27FC236}">
                <a16:creationId xmlns:a16="http://schemas.microsoft.com/office/drawing/2014/main" id="{1827CD6A-CE18-974A-B631-D43E57CBA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631"/>
          <a:stretch/>
        </p:blipFill>
        <p:spPr>
          <a:xfrm>
            <a:off x="7565166" y="2350803"/>
            <a:ext cx="729512" cy="1917061"/>
          </a:xfrm>
          <a:prstGeom prst="rect">
            <a:avLst/>
          </a:prstGeom>
        </p:spPr>
      </p:pic>
      <p:pic>
        <p:nvPicPr>
          <p:cNvPr id="35" name="그림 34" descr="창문, 디스플레이이(가) 표시된 사진&#10;&#10;자동 생성된 설명">
            <a:extLst>
              <a:ext uri="{FF2B5EF4-FFF2-40B4-BE49-F238E27FC236}">
                <a16:creationId xmlns:a16="http://schemas.microsoft.com/office/drawing/2014/main" id="{52933DF6-8B04-D447-8601-1428EA335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374"/>
          <a:stretch/>
        </p:blipFill>
        <p:spPr>
          <a:xfrm>
            <a:off x="8308107" y="2350803"/>
            <a:ext cx="729512" cy="382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4CBCAD-C661-3347-918F-C0F8B270A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772"/>
          <a:stretch/>
        </p:blipFill>
        <p:spPr>
          <a:xfrm>
            <a:off x="7578595" y="5551139"/>
            <a:ext cx="729512" cy="3353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C96E688-413B-0E42-B9EC-19FB1D904B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88"/>
          <a:stretch/>
        </p:blipFill>
        <p:spPr>
          <a:xfrm>
            <a:off x="8334965" y="5542148"/>
            <a:ext cx="729512" cy="353292"/>
          </a:xfrm>
          <a:prstGeom prst="rect">
            <a:avLst/>
          </a:prstGeom>
        </p:spPr>
      </p:pic>
      <p:graphicFrame>
        <p:nvGraphicFramePr>
          <p:cNvPr id="23" name="Google Shape;138;gc03fc8ae2f_0_26">
            <a:extLst>
              <a:ext uri="{FF2B5EF4-FFF2-40B4-BE49-F238E27FC236}">
                <a16:creationId xmlns:a16="http://schemas.microsoft.com/office/drawing/2014/main" id="{A3CA338D-0150-2F4A-825A-7A5B24209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7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3fc8ae2f_0_26"/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c03fc8ae2f_0_26"/>
          <p:cNvSpPr txBox="1"/>
          <p:nvPr/>
        </p:nvSpPr>
        <p:spPr>
          <a:xfrm>
            <a:off x="11689800" y="6596700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21</a:t>
            </a:fld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9" name="Google Shape;139;gc03fc8ae2f_0_26"/>
          <p:cNvGraphicFramePr/>
          <p:nvPr>
            <p:extLst>
              <p:ext uri="{D42A27DB-BD31-4B8C-83A1-F6EECF244321}">
                <p14:modId xmlns:p14="http://schemas.microsoft.com/office/powerpoint/2010/main" val="2275861903"/>
              </p:ext>
            </p:extLst>
          </p:nvPr>
        </p:nvGraphicFramePr>
        <p:xfrm>
          <a:off x="263850" y="814322"/>
          <a:ext cx="11548300" cy="413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5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2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b="1" dirty="0"/>
                        <a:t>DATA DESCRIPTION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altLang="ko-Kore-K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According to temperature and rainfall information, we see the relationship </a:t>
                      </a:r>
                      <a:r>
                        <a:rPr lang="en-US" altLang="ko-Kore-K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beween</a:t>
                      </a:r>
                      <a:r>
                        <a:rPr lang="en-US" altLang="ko-Kore-K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Lake </a:t>
                      </a:r>
                      <a:r>
                        <a:rPr lang="en-US" altLang="ko-Kore-KR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Bilancino</a:t>
                      </a:r>
                      <a:r>
                        <a:rPr lang="en-US" altLang="ko-Kore-K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River Arno</a:t>
                      </a:r>
                      <a:endParaRPr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8BC29ECD-8ECF-5C43-9A95-0D705D66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11" y="1802797"/>
            <a:ext cx="6208890" cy="421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0CA0AE83-710D-D64F-A274-96E415178727}"/>
              </a:ext>
            </a:extLst>
          </p:cNvPr>
          <p:cNvGraphicFramePr>
            <a:graphicFrameLocks noGrp="1"/>
          </p:cNvGraphicFramePr>
          <p:nvPr/>
        </p:nvGraphicFramePr>
        <p:xfrm>
          <a:off x="1570352" y="2064034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Auser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13F294B-E616-6B4E-B299-A948BB4AE79E}"/>
              </a:ext>
            </a:extLst>
          </p:cNvPr>
          <p:cNvGraphicFramePr>
            <a:graphicFrameLocks noGrp="1"/>
          </p:cNvGraphicFramePr>
          <p:nvPr/>
        </p:nvGraphicFramePr>
        <p:xfrm>
          <a:off x="2704352" y="4894852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Doganella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D13C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A1D13633-9E74-A944-BD76-964E5EFACF7E}"/>
              </a:ext>
            </a:extLst>
          </p:cNvPr>
          <p:cNvGraphicFramePr>
            <a:graphicFrameLocks noGrp="1"/>
          </p:cNvGraphicFramePr>
          <p:nvPr/>
        </p:nvGraphicFramePr>
        <p:xfrm>
          <a:off x="1711687" y="3464658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Luco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A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8D5D0556-7C17-0E49-8692-F7C2F1E02C50}"/>
              </a:ext>
            </a:extLst>
          </p:cNvPr>
          <p:cNvGraphicFramePr>
            <a:graphicFrameLocks noGrp="1"/>
          </p:cNvGraphicFramePr>
          <p:nvPr/>
        </p:nvGraphicFramePr>
        <p:xfrm>
          <a:off x="4244211" y="3464658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Petrignano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93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C109C198-E9DD-2649-B782-6A12F130FB63}"/>
              </a:ext>
            </a:extLst>
          </p:cNvPr>
          <p:cNvGraphicFramePr>
            <a:graphicFrameLocks noGrp="1"/>
          </p:cNvGraphicFramePr>
          <p:nvPr/>
        </p:nvGraphicFramePr>
        <p:xfrm>
          <a:off x="3473193" y="2367058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Bilancino</a:t>
                      </a:r>
                      <a:endParaRPr lang="ko-Kore-KR" altLang="en-US" sz="1200" dirty="0"/>
                    </a:p>
                  </a:txBody>
                  <a:tcPr anchor="ctr">
                    <a:solidFill>
                      <a:srgbClr val="87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D39216B1-4DFD-0744-AA94-8B6860ABF964}"/>
              </a:ext>
            </a:extLst>
          </p:cNvPr>
          <p:cNvGraphicFramePr>
            <a:graphicFrameLocks noGrp="1"/>
          </p:cNvGraphicFramePr>
          <p:nvPr/>
        </p:nvGraphicFramePr>
        <p:xfrm>
          <a:off x="3677211" y="2793150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Arno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AD903892-8BD2-4346-A6AD-81871353CBEC}"/>
              </a:ext>
            </a:extLst>
          </p:cNvPr>
          <p:cNvGraphicFramePr>
            <a:graphicFrameLocks noGrp="1"/>
          </p:cNvGraphicFramePr>
          <p:nvPr/>
        </p:nvGraphicFramePr>
        <p:xfrm>
          <a:off x="4040193" y="4067549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Lupa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8ED0A006-9DFB-0745-B9AB-5923673817B2}"/>
              </a:ext>
            </a:extLst>
          </p:cNvPr>
          <p:cNvGraphicFramePr>
            <a:graphicFrameLocks noGrp="1"/>
          </p:cNvGraphicFramePr>
          <p:nvPr/>
        </p:nvGraphicFramePr>
        <p:xfrm>
          <a:off x="5067362" y="5040571"/>
          <a:ext cx="1633855" cy="382503"/>
        </p:xfrm>
        <a:graphic>
          <a:graphicData uri="http://schemas.openxmlformats.org/drawingml/2006/table">
            <a:tbl>
              <a:tblPr firstRow="1" bandRow="1"/>
              <a:tblGrid>
                <a:gridCol w="1633855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Madonna di </a:t>
                      </a:r>
                      <a:r>
                        <a:rPr lang="en-US" altLang="ko-Kore-KR" sz="1200" dirty="0" err="1"/>
                        <a:t>Canneto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F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9D14CFC5-26E6-C54C-944A-E0780974E88C}"/>
              </a:ext>
            </a:extLst>
          </p:cNvPr>
          <p:cNvGraphicFramePr>
            <a:graphicFrameLocks noGrp="1"/>
          </p:cNvGraphicFramePr>
          <p:nvPr/>
        </p:nvGraphicFramePr>
        <p:xfrm>
          <a:off x="2339193" y="4067549"/>
          <a:ext cx="1134000" cy="382503"/>
        </p:xfrm>
        <a:graphic>
          <a:graphicData uri="http://schemas.openxmlformats.org/drawingml/2006/table">
            <a:tbl>
              <a:tblPr firstRow="1" bandRow="1"/>
              <a:tblGrid>
                <a:gridCol w="1134000">
                  <a:extLst>
                    <a:ext uri="{9D8B030D-6E8A-4147-A177-3AD203B41FA5}">
                      <a16:colId xmlns:a16="http://schemas.microsoft.com/office/drawing/2014/main" val="1460792799"/>
                    </a:ext>
                  </a:extLst>
                </a:gridCol>
              </a:tblGrid>
              <a:tr h="382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Amiata</a:t>
                      </a:r>
                      <a:endParaRPr lang="ko-Kore-KR" altLang="en-US" sz="12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4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56087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168D2AD-9B54-D742-A0ED-1EEDD55BB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65934"/>
              </p:ext>
            </p:extLst>
          </p:nvPr>
        </p:nvGraphicFramePr>
        <p:xfrm>
          <a:off x="7246618" y="2257963"/>
          <a:ext cx="4719349" cy="1005840"/>
        </p:xfrm>
        <a:graphic>
          <a:graphicData uri="http://schemas.openxmlformats.org/drawingml/2006/table">
            <a:tbl>
              <a:tblPr firstRow="1" bandRow="1"/>
              <a:tblGrid>
                <a:gridCol w="4719349">
                  <a:extLst>
                    <a:ext uri="{9D8B030D-6E8A-4147-A177-3AD203B41FA5}">
                      <a16:colId xmlns:a16="http://schemas.microsoft.com/office/drawing/2014/main" val="306788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altLang="ko-Kore-KR" sz="1200" dirty="0" err="1"/>
                        <a:t>Vernio</a:t>
                      </a:r>
                      <a:r>
                        <a:rPr lang="fr-FR" altLang="ko-Kore-KR" sz="1200" dirty="0"/>
                        <a:t>, </a:t>
                      </a:r>
                      <a:r>
                        <a:rPr lang="fr-FR" altLang="ko-Kore-KR" sz="1200" dirty="0" err="1"/>
                        <a:t>Mangona</a:t>
                      </a:r>
                      <a:r>
                        <a:rPr lang="fr-FR" altLang="ko-Kore-KR" sz="1200" dirty="0"/>
                        <a:t>, </a:t>
                      </a:r>
                      <a:r>
                        <a:rPr lang="fr-FR" altLang="ko-Kore-KR" sz="1200" dirty="0" err="1"/>
                        <a:t>Cavallina</a:t>
                      </a:r>
                      <a:r>
                        <a:rPr lang="fr-FR" altLang="ko-Kore-KR" sz="1200" dirty="0"/>
                        <a:t>, </a:t>
                      </a:r>
                      <a:r>
                        <a:rPr lang="fr-FR" altLang="ko-Kore-KR" sz="1200" dirty="0" err="1"/>
                        <a:t>Le_Croci</a:t>
                      </a:r>
                      <a:r>
                        <a:rPr lang="fr-FR" altLang="ko-Kore-KR" sz="1200" dirty="0"/>
                        <a:t>, </a:t>
                      </a:r>
                      <a:r>
                        <a:rPr lang="fr-FR" altLang="ko-Kore-KR" sz="1200" dirty="0" err="1"/>
                        <a:t>S_Agata</a:t>
                      </a:r>
                      <a:r>
                        <a:rPr lang="fr-FR" altLang="ko-Kore-KR" sz="1200" dirty="0"/>
                        <a:t> and </a:t>
                      </a:r>
                      <a:r>
                        <a:rPr lang="fr-FR" altLang="ko-Kore-KR" sz="1200" dirty="0" err="1"/>
                        <a:t>S_Piero</a:t>
                      </a:r>
                      <a:r>
                        <a:rPr lang="fr-FR" altLang="ko-Kore-KR" sz="1200" dirty="0"/>
                        <a:t> are to the </a:t>
                      </a:r>
                      <a:r>
                        <a:rPr lang="fr-FR" altLang="ko-Kore-KR" sz="1200" dirty="0" err="1"/>
                        <a:t>north</a:t>
                      </a:r>
                      <a:r>
                        <a:rPr lang="fr-FR" altLang="ko-Kore-KR" sz="1200" dirty="0"/>
                        <a:t> of Firenze, </a:t>
                      </a:r>
                      <a:r>
                        <a:rPr lang="fr-FR" altLang="ko-Kore-KR" sz="1200" dirty="0" err="1"/>
                        <a:t>near</a:t>
                      </a:r>
                      <a:r>
                        <a:rPr lang="fr-FR" altLang="ko-Kore-KR" sz="1200" dirty="0"/>
                        <a:t> to </a:t>
                      </a:r>
                      <a:r>
                        <a:rPr lang="fr-FR" altLang="ko-Kore-KR" sz="1200" b="1" dirty="0"/>
                        <a:t>Lake </a:t>
                      </a:r>
                      <a:r>
                        <a:rPr lang="fr-FR" altLang="ko-Kore-KR" sz="1200" b="1" dirty="0" err="1"/>
                        <a:t>Bilancino</a:t>
                      </a:r>
                      <a:r>
                        <a:rPr lang="fr-FR" altLang="ko-Kore-KR" sz="1200" dirty="0"/>
                        <a:t>, </a:t>
                      </a:r>
                      <a:r>
                        <a:rPr lang="fr-FR" altLang="ko-Kore-KR" sz="1200" dirty="0" err="1"/>
                        <a:t>these</a:t>
                      </a:r>
                      <a:r>
                        <a:rPr lang="fr-FR" altLang="ko-Kore-KR" sz="1200" dirty="0"/>
                        <a:t> </a:t>
                      </a:r>
                      <a:r>
                        <a:rPr lang="fr-FR" altLang="ko-Kore-KR" sz="1200" dirty="0" err="1"/>
                        <a:t>precipitations</a:t>
                      </a:r>
                      <a:r>
                        <a:rPr lang="fr-FR" altLang="ko-Kore-KR" sz="1200" dirty="0"/>
                        <a:t> </a:t>
                      </a:r>
                      <a:r>
                        <a:rPr lang="fr-FR" altLang="ko-Kore-KR" sz="1200" dirty="0" err="1"/>
                        <a:t>reach</a:t>
                      </a:r>
                      <a:r>
                        <a:rPr lang="fr-FR" altLang="ko-Kore-KR" sz="1200" dirty="0"/>
                        <a:t> </a:t>
                      </a:r>
                      <a:r>
                        <a:rPr lang="fr-FR" altLang="ko-Kore-KR" sz="1200" b="1" dirty="0"/>
                        <a:t>the river Arno </a:t>
                      </a:r>
                      <a:r>
                        <a:rPr lang="fr-FR" altLang="ko-Kore-KR" sz="1200" dirty="0" err="1"/>
                        <a:t>through</a:t>
                      </a:r>
                      <a:r>
                        <a:rPr lang="fr-FR" altLang="ko-Kore-KR" sz="1200" dirty="0"/>
                        <a:t> the River </a:t>
                      </a:r>
                      <a:r>
                        <a:rPr lang="fr-FR" altLang="ko-Kore-KR" sz="1200" dirty="0" err="1"/>
                        <a:t>Sieve</a:t>
                      </a:r>
                      <a:r>
                        <a:rPr lang="fr-FR" altLang="ko-Kore-KR" sz="1200" dirty="0"/>
                        <a:t>. The </a:t>
                      </a:r>
                      <a:r>
                        <a:rPr lang="fr-FR" altLang="ko-Kore-KR" sz="1200" dirty="0" err="1"/>
                        <a:t>other</a:t>
                      </a:r>
                      <a:r>
                        <a:rPr lang="fr-FR" altLang="ko-Kore-KR" sz="1200" dirty="0"/>
                        <a:t> points are </a:t>
                      </a:r>
                      <a:r>
                        <a:rPr lang="fr-FR" altLang="ko-Kore-KR" sz="1200" dirty="0" err="1"/>
                        <a:t>located</a:t>
                      </a:r>
                      <a:r>
                        <a:rPr lang="fr-FR" altLang="ko-Kore-KR" sz="1200" dirty="0"/>
                        <a:t> to the </a:t>
                      </a:r>
                      <a:r>
                        <a:rPr lang="fr-FR" altLang="ko-Kore-KR" sz="1200" dirty="0" err="1"/>
                        <a:t>southeast</a:t>
                      </a:r>
                      <a:r>
                        <a:rPr lang="fr-FR" altLang="ko-Kore-KR" sz="1200" dirty="0"/>
                        <a:t> of Firenze and </a:t>
                      </a:r>
                      <a:r>
                        <a:rPr lang="fr-FR" altLang="ko-Kore-KR" sz="1200" dirty="0" err="1"/>
                        <a:t>fall</a:t>
                      </a:r>
                      <a:r>
                        <a:rPr lang="fr-FR" altLang="ko-Kore-KR" sz="1200" dirty="0"/>
                        <a:t> </a:t>
                      </a:r>
                      <a:r>
                        <a:rPr lang="fr-FR" altLang="ko-Kore-KR" sz="1200" dirty="0" err="1"/>
                        <a:t>directly</a:t>
                      </a:r>
                      <a:r>
                        <a:rPr lang="fr-FR" altLang="ko-Kore-KR" sz="1200" dirty="0"/>
                        <a:t> </a:t>
                      </a:r>
                      <a:r>
                        <a:rPr lang="fr-FR" altLang="ko-Kore-KR" sz="1200" dirty="0" err="1"/>
                        <a:t>into</a:t>
                      </a:r>
                      <a:r>
                        <a:rPr lang="fr-FR" altLang="ko-Kore-KR" sz="1200" dirty="0"/>
                        <a:t> the Arno </a:t>
                      </a:r>
                      <a:r>
                        <a:rPr lang="fr-FR" altLang="ko-Kore-KR" sz="1200" dirty="0" err="1"/>
                        <a:t>riverbed</a:t>
                      </a:r>
                      <a:r>
                        <a:rPr lang="fr-FR" altLang="ko-Kore-KR" sz="1200" dirty="0"/>
                        <a:t>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05300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FEA372DA-04A8-174E-B657-4C6E7F6E7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09395"/>
              </p:ext>
            </p:extLst>
          </p:nvPr>
        </p:nvGraphicFramePr>
        <p:xfrm>
          <a:off x="7246618" y="3331445"/>
          <a:ext cx="4719349" cy="822960"/>
        </p:xfrm>
        <a:graphic>
          <a:graphicData uri="http://schemas.openxmlformats.org/drawingml/2006/table">
            <a:tbl>
              <a:tblPr firstRow="1" bandRow="1"/>
              <a:tblGrid>
                <a:gridCol w="4719349">
                  <a:extLst>
                    <a:ext uri="{9D8B030D-6E8A-4147-A177-3AD203B41FA5}">
                      <a16:colId xmlns:a16="http://schemas.microsoft.com/office/drawing/2014/main" val="306788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Relationship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between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the </a:t>
                      </a:r>
                      <a:r>
                        <a:rPr lang="fr-FR" altLang="ko-Kore-KR" sz="1200" b="1" dirty="0" err="1"/>
                        <a:t>lake</a:t>
                      </a:r>
                      <a:r>
                        <a:rPr lang="fr-FR" altLang="ko-Kore-KR" sz="1200" b="1" dirty="0"/>
                        <a:t> </a:t>
                      </a:r>
                      <a:r>
                        <a:rPr lang="fr-FR" altLang="ko-Kore-KR" sz="1200" b="1" dirty="0" err="1"/>
                        <a:t>Bilancino</a:t>
                      </a:r>
                      <a:r>
                        <a:rPr lang="fr-FR" altLang="ko-Kore-KR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and </a:t>
                      </a:r>
                      <a:r>
                        <a:rPr lang="fr-FR" altLang="ko-Kore-KR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 r</a:t>
                      </a:r>
                      <a:r>
                        <a:rPr lang="fr-FR" altLang="ko-Kore-KR" sz="1200" b="1" dirty="0"/>
                        <a:t>iver Arno</a:t>
                      </a:r>
                      <a:r>
                        <a:rPr lang="fr-FR" altLang="ko-Kore-KR" sz="1200" dirty="0"/>
                        <a:t>.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Because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Lake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an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artificial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lake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made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dam on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Sieve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river. And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Sieve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River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the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most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important </a:t>
                      </a:r>
                      <a:r>
                        <a:rPr lang="fr-FR" altLang="ko-Kore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tributary</a:t>
                      </a:r>
                      <a:r>
                        <a:rPr lang="fr-FR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the Arno river.</a:t>
                      </a:r>
                      <a:endParaRPr lang="fr-FR" altLang="ko-Kore-KR" sz="12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05300"/>
                  </a:ext>
                </a:extLst>
              </a:tr>
            </a:tbl>
          </a:graphicData>
        </a:graphic>
      </p:graphicFrame>
      <p:graphicFrame>
        <p:nvGraphicFramePr>
          <p:cNvPr id="25" name="Google Shape;152;gc03fc8ae2f_0_34">
            <a:extLst>
              <a:ext uri="{FF2B5EF4-FFF2-40B4-BE49-F238E27FC236}">
                <a16:creationId xmlns:a16="http://schemas.microsoft.com/office/drawing/2014/main" id="{09FAB77A-B44F-424D-8940-95F7A65A5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804527"/>
              </p:ext>
            </p:extLst>
          </p:nvPr>
        </p:nvGraphicFramePr>
        <p:xfrm>
          <a:off x="7246618" y="1782657"/>
          <a:ext cx="4719349" cy="39621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4719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dirty="0"/>
                        <a:t>Lake </a:t>
                      </a:r>
                      <a:r>
                        <a:rPr lang="en-US" altLang="ko-Kore-KR" dirty="0" err="1"/>
                        <a:t>Bilancino</a:t>
                      </a:r>
                      <a:r>
                        <a:rPr lang="en-US" altLang="ko-Kore-KR" dirty="0"/>
                        <a:t> &amp; River Arno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oogle Shape;139;gc03fc8ae2f_0_26">
            <a:extLst>
              <a:ext uri="{FF2B5EF4-FFF2-40B4-BE49-F238E27FC236}">
                <a16:creationId xmlns:a16="http://schemas.microsoft.com/office/drawing/2014/main" id="{1A717633-8163-4948-8413-DD1501558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97111"/>
              </p:ext>
            </p:extLst>
          </p:nvPr>
        </p:nvGraphicFramePr>
        <p:xfrm>
          <a:off x="907571" y="1386447"/>
          <a:ext cx="249827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98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Geographical character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6D44208-3FB3-EE43-B45F-BCDAE2F8F14E}"/>
              </a:ext>
            </a:extLst>
          </p:cNvPr>
          <p:cNvSpPr/>
          <p:nvPr/>
        </p:nvSpPr>
        <p:spPr>
          <a:xfrm>
            <a:off x="3405842" y="2241395"/>
            <a:ext cx="1511846" cy="1070517"/>
          </a:xfrm>
          <a:custGeom>
            <a:avLst/>
            <a:gdLst>
              <a:gd name="connsiteX0" fmla="*/ 0 w 1511846"/>
              <a:gd name="connsiteY0" fmla="*/ 178423 h 1070517"/>
              <a:gd name="connsiteX1" fmla="*/ 178423 w 1511846"/>
              <a:gd name="connsiteY1" fmla="*/ 0 h 1070517"/>
              <a:gd name="connsiteX2" fmla="*/ 779023 w 1511846"/>
              <a:gd name="connsiteY2" fmla="*/ 0 h 1070517"/>
              <a:gd name="connsiteX3" fmla="*/ 1333423 w 1511846"/>
              <a:gd name="connsiteY3" fmla="*/ 0 h 1070517"/>
              <a:gd name="connsiteX4" fmla="*/ 1511846 w 1511846"/>
              <a:gd name="connsiteY4" fmla="*/ 178423 h 1070517"/>
              <a:gd name="connsiteX5" fmla="*/ 1511846 w 1511846"/>
              <a:gd name="connsiteY5" fmla="*/ 520985 h 1070517"/>
              <a:gd name="connsiteX6" fmla="*/ 1511846 w 1511846"/>
              <a:gd name="connsiteY6" fmla="*/ 892094 h 1070517"/>
              <a:gd name="connsiteX7" fmla="*/ 1333423 w 1511846"/>
              <a:gd name="connsiteY7" fmla="*/ 1070517 h 1070517"/>
              <a:gd name="connsiteX8" fmla="*/ 779023 w 1511846"/>
              <a:gd name="connsiteY8" fmla="*/ 1070517 h 1070517"/>
              <a:gd name="connsiteX9" fmla="*/ 178423 w 1511846"/>
              <a:gd name="connsiteY9" fmla="*/ 1070517 h 1070517"/>
              <a:gd name="connsiteX10" fmla="*/ 0 w 1511846"/>
              <a:gd name="connsiteY10" fmla="*/ 892094 h 1070517"/>
              <a:gd name="connsiteX11" fmla="*/ 0 w 1511846"/>
              <a:gd name="connsiteY11" fmla="*/ 556669 h 1070517"/>
              <a:gd name="connsiteX12" fmla="*/ 0 w 1511846"/>
              <a:gd name="connsiteY12" fmla="*/ 178423 h 107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1846" h="1070517" extrusionOk="0">
                <a:moveTo>
                  <a:pt x="0" y="178423"/>
                </a:moveTo>
                <a:cubicBezTo>
                  <a:pt x="-8205" y="74822"/>
                  <a:pt x="63124" y="6290"/>
                  <a:pt x="178423" y="0"/>
                </a:cubicBezTo>
                <a:cubicBezTo>
                  <a:pt x="387514" y="-4127"/>
                  <a:pt x="584604" y="28259"/>
                  <a:pt x="779023" y="0"/>
                </a:cubicBezTo>
                <a:cubicBezTo>
                  <a:pt x="973442" y="-28259"/>
                  <a:pt x="1072392" y="14036"/>
                  <a:pt x="1333423" y="0"/>
                </a:cubicBezTo>
                <a:cubicBezTo>
                  <a:pt x="1422974" y="-4918"/>
                  <a:pt x="1533752" y="90350"/>
                  <a:pt x="1511846" y="178423"/>
                </a:cubicBezTo>
                <a:cubicBezTo>
                  <a:pt x="1516360" y="315770"/>
                  <a:pt x="1524785" y="410069"/>
                  <a:pt x="1511846" y="520985"/>
                </a:cubicBezTo>
                <a:cubicBezTo>
                  <a:pt x="1498907" y="631901"/>
                  <a:pt x="1512697" y="740116"/>
                  <a:pt x="1511846" y="892094"/>
                </a:cubicBezTo>
                <a:cubicBezTo>
                  <a:pt x="1509886" y="971940"/>
                  <a:pt x="1425331" y="1079734"/>
                  <a:pt x="1333423" y="1070517"/>
                </a:cubicBezTo>
                <a:cubicBezTo>
                  <a:pt x="1101480" y="1094097"/>
                  <a:pt x="1018739" y="1064050"/>
                  <a:pt x="779023" y="1070517"/>
                </a:cubicBezTo>
                <a:cubicBezTo>
                  <a:pt x="539307" y="1076984"/>
                  <a:pt x="299320" y="1078849"/>
                  <a:pt x="178423" y="1070517"/>
                </a:cubicBezTo>
                <a:cubicBezTo>
                  <a:pt x="90923" y="1086952"/>
                  <a:pt x="1032" y="1001320"/>
                  <a:pt x="0" y="892094"/>
                </a:cubicBezTo>
                <a:cubicBezTo>
                  <a:pt x="7058" y="728970"/>
                  <a:pt x="-320" y="718374"/>
                  <a:pt x="0" y="556669"/>
                </a:cubicBezTo>
                <a:cubicBezTo>
                  <a:pt x="320" y="394964"/>
                  <a:pt x="-10260" y="318265"/>
                  <a:pt x="0" y="178423"/>
                </a:cubicBezTo>
                <a:close/>
              </a:path>
            </a:pathLst>
          </a:custGeom>
          <a:noFill/>
          <a:ln w="31750">
            <a:solidFill>
              <a:schemeClr val="accent5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4" name="Google Shape;138;gc03fc8ae2f_0_26">
            <a:extLst>
              <a:ext uri="{FF2B5EF4-FFF2-40B4-BE49-F238E27FC236}">
                <a16:creationId xmlns:a16="http://schemas.microsoft.com/office/drawing/2014/main" id="{2BE9600C-188B-3440-A890-831C6BBC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459397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7375093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67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4003878907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Ⅲ.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DATA PROCESSING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3298933411"/>
              </p:ext>
            </p:extLst>
          </p:nvPr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31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1452" y="1441667"/>
            <a:ext cx="5694054" cy="4948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671714" y="6596295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23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22048" y="1441667"/>
            <a:ext cx="6153410" cy="25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922048" y="4087959"/>
            <a:ext cx="3022447" cy="2301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9060873" y="4084101"/>
            <a:ext cx="3014585" cy="2305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343337" y="1466606"/>
            <a:ext cx="130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AQUIFER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" y="2071880"/>
            <a:ext cx="2710503" cy="18129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76" y="4429544"/>
            <a:ext cx="2710503" cy="18151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976" y="1733326"/>
            <a:ext cx="2684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Auser</a:t>
            </a:r>
            <a:endParaRPr lang="en-US" altLang="ko-KR" sz="16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0736" y="4114693"/>
            <a:ext cx="2684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Doganella</a:t>
            </a:r>
            <a:endParaRPr lang="en-US" altLang="ko-KR" sz="1600" b="1" i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500" y="2071880"/>
            <a:ext cx="2645861" cy="181298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71187" y="1733326"/>
            <a:ext cx="258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Luco</a:t>
            </a:r>
            <a:endParaRPr lang="en-US" altLang="ko-KR" sz="1600" b="1" i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187" y="4444485"/>
            <a:ext cx="2624174" cy="18001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82616" y="4114693"/>
            <a:ext cx="26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Petrignano</a:t>
            </a:r>
            <a:endParaRPr lang="en-US" altLang="ko-KR" sz="1600" b="1" i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5871" y="1470164"/>
            <a:ext cx="197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WATER SPRING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402" y="1999101"/>
            <a:ext cx="2651400" cy="18081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5563" y="2009589"/>
            <a:ext cx="2651400" cy="180240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145563" y="1695186"/>
            <a:ext cx="265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Madonna di </a:t>
            </a:r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Canneto</a:t>
            </a:r>
            <a:endParaRPr lang="en-US" altLang="ko-KR" sz="16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9402" y="1684524"/>
            <a:ext cx="26376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Amiata</a:t>
            </a:r>
            <a:endParaRPr lang="en-US" altLang="ko-KR" sz="1600" b="1" i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281" y="4469115"/>
            <a:ext cx="2625430" cy="18001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96000" y="4161338"/>
            <a:ext cx="262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RIVER Arno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78722" y="4145470"/>
            <a:ext cx="257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LAKE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Bilancino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721" y="4444485"/>
            <a:ext cx="2578887" cy="1800189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FE80C0B-60BD-5F4E-9CB5-1C2718AAF8BF}"/>
              </a:ext>
            </a:extLst>
          </p:cNvPr>
          <p:cNvGraphicFramePr>
            <a:graphicFrameLocks noGrp="1"/>
          </p:cNvGraphicFramePr>
          <p:nvPr/>
        </p:nvGraphicFramePr>
        <p:xfrm>
          <a:off x="266247" y="613342"/>
          <a:ext cx="11548300" cy="802737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09428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8838872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HANDLING MISSING DATA</a:t>
                      </a:r>
                      <a:endParaRPr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3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altLang="ko-Kore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Several</a:t>
                      </a:r>
                      <a:r>
                        <a:rPr lang="en-US" altLang="ko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data is missing from 2000 to 2014</a:t>
                      </a:r>
                    </a:p>
                    <a:p>
                      <a:pPr marL="0" lvl="0" indent="0" algn="l" rtl="0">
                        <a:lnSpc>
                          <a:spcPct val="3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Missing data in particular year</a:t>
                      </a:r>
                    </a:p>
                    <a:p>
                      <a:pPr marL="0" lvl="0" indent="0" algn="l" rtl="0">
                        <a:lnSpc>
                          <a:spcPct val="30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 A lot of data with many discontinuities 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28" name="Google Shape;147;gc03fc8ae2f_0_34">
            <a:extLst>
              <a:ext uri="{FF2B5EF4-FFF2-40B4-BE49-F238E27FC236}">
                <a16:creationId xmlns:a16="http://schemas.microsoft.com/office/drawing/2014/main" id="{88628878-D721-D24C-BC9B-83BEA8F512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0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611"/>
          <a:stretch/>
        </p:blipFill>
        <p:spPr>
          <a:xfrm>
            <a:off x="2878667" y="2168582"/>
            <a:ext cx="7634163" cy="420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671698" y="656631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24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3157" y="3178163"/>
            <a:ext cx="2907830" cy="393944"/>
          </a:xfrm>
          <a:prstGeom prst="rect">
            <a:avLst/>
          </a:prstGeom>
          <a:solidFill>
            <a:srgbClr val="FABFB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배달의민족 주아" panose="02020603020101020101" pitchFamily="18" charset="-127"/>
                <a:cs typeface="Calibri" panose="020F0502020204030204" pitchFamily="34" charset="0"/>
              </a:rPr>
              <a:t>Remove long-term missing values</a:t>
            </a:r>
          </a:p>
        </p:txBody>
      </p:sp>
      <p:sp>
        <p:nvSpPr>
          <p:cNvPr id="18" name="설명선 1 17"/>
          <p:cNvSpPr/>
          <p:nvPr/>
        </p:nvSpPr>
        <p:spPr>
          <a:xfrm>
            <a:off x="4593612" y="2708702"/>
            <a:ext cx="4510736" cy="3029282"/>
          </a:xfrm>
          <a:prstGeom prst="borderCallout1">
            <a:avLst>
              <a:gd name="adj1" fmla="val 64867"/>
              <a:gd name="adj2" fmla="val 48"/>
              <a:gd name="adj3" fmla="val 28301"/>
              <a:gd name="adj4" fmla="val -31692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HANDLING MISSING DATA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DFB1374E-FF11-5B4D-8E5B-9B7D0B26708A}"/>
              </a:ext>
            </a:extLst>
          </p:cNvPr>
          <p:cNvGraphicFramePr/>
          <p:nvPr/>
        </p:nvGraphicFramePr>
        <p:xfrm>
          <a:off x="907571" y="1386447"/>
          <a:ext cx="3412969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Handling long-term missing values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47;gc03fc8ae2f_0_34">
            <a:extLst>
              <a:ext uri="{FF2B5EF4-FFF2-40B4-BE49-F238E27FC236}">
                <a16:creationId xmlns:a16="http://schemas.microsoft.com/office/drawing/2014/main" id="{ED0A7A6B-9183-7B41-99B5-65AC42423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633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611"/>
          <a:stretch/>
        </p:blipFill>
        <p:spPr>
          <a:xfrm>
            <a:off x="907571" y="2010585"/>
            <a:ext cx="7634163" cy="420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1623093" y="659670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25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HANDLING MISSING DATA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24385C-63ED-E743-B608-DFF856D18E57}"/>
              </a:ext>
            </a:extLst>
          </p:cNvPr>
          <p:cNvSpPr/>
          <p:nvPr/>
        </p:nvSpPr>
        <p:spPr>
          <a:xfrm>
            <a:off x="2672069" y="4918640"/>
            <a:ext cx="4968667" cy="393944"/>
          </a:xfrm>
          <a:prstGeom prst="rect">
            <a:avLst/>
          </a:prstGeom>
          <a:solidFill>
            <a:srgbClr val="FABFB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배달의민족 주아" panose="02020603020101020101" pitchFamily="18" charset="-127"/>
                <a:cs typeface="Calibri" panose="020F0502020204030204" pitchFamily="34" charset="0"/>
              </a:rPr>
              <a:t>LGBM algorithm predicts missing values for a particular year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22AE09-80B5-4649-92D3-25546D736918}"/>
              </a:ext>
            </a:extLst>
          </p:cNvPr>
          <p:cNvSpPr/>
          <p:nvPr/>
        </p:nvSpPr>
        <p:spPr>
          <a:xfrm>
            <a:off x="6483656" y="5566467"/>
            <a:ext cx="1454792" cy="396201"/>
          </a:xfrm>
          <a:prstGeom prst="rect">
            <a:avLst/>
          </a:prstGeom>
          <a:noFill/>
          <a:ln w="38100">
            <a:solidFill>
              <a:srgbClr val="FAB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noFill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E61404B-6E21-7E4F-B39C-C63EDBC8D84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156403" y="5312584"/>
            <a:ext cx="2054649" cy="253883"/>
          </a:xfrm>
          <a:prstGeom prst="line">
            <a:avLst/>
          </a:prstGeom>
          <a:ln w="38100">
            <a:solidFill>
              <a:srgbClr val="FAB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EFE8BC5-557B-E547-8FE9-E999BE877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0" t="16487" r="504"/>
          <a:stretch/>
        </p:blipFill>
        <p:spPr>
          <a:xfrm>
            <a:off x="8754943" y="3554443"/>
            <a:ext cx="3320508" cy="11567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59E89D-D8EE-764F-BF43-CF04FC2E18C1}"/>
              </a:ext>
            </a:extLst>
          </p:cNvPr>
          <p:cNvSpPr txBox="1"/>
          <p:nvPr/>
        </p:nvSpPr>
        <p:spPr>
          <a:xfrm>
            <a:off x="8731578" y="2303130"/>
            <a:ext cx="718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</a:t>
            </a:r>
            <a:r>
              <a:rPr lang="en-US" altLang="ko-KR" sz="1300" b="1" dirty="0">
                <a:solidFill>
                  <a:schemeClr val="bg2"/>
                </a:solidFill>
              </a:rPr>
              <a:t>ight</a:t>
            </a:r>
            <a:endParaRPr lang="ko-KR" altLang="en-US" sz="1300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7D046-134E-8344-889E-51612B6AE303}"/>
              </a:ext>
            </a:extLst>
          </p:cNvPr>
          <p:cNvSpPr txBox="1"/>
          <p:nvPr/>
        </p:nvSpPr>
        <p:spPr>
          <a:xfrm>
            <a:off x="9319997" y="2306792"/>
            <a:ext cx="25603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548235"/>
                </a:solidFill>
              </a:rPr>
              <a:t>G</a:t>
            </a:r>
            <a:r>
              <a:rPr lang="en-US" altLang="ko-KR" sz="1300" b="1" dirty="0">
                <a:solidFill>
                  <a:schemeClr val="bg2"/>
                </a:solidFill>
              </a:rPr>
              <a:t>radient</a:t>
            </a:r>
            <a:r>
              <a:rPr lang="en-US" altLang="ko-KR" sz="1300" b="1" dirty="0">
                <a:solidFill>
                  <a:schemeClr val="tx2"/>
                </a:solidFill>
              </a:rPr>
              <a:t> </a:t>
            </a:r>
            <a:r>
              <a:rPr lang="en-US" altLang="ko-KR" sz="1300" b="1" dirty="0">
                <a:solidFill>
                  <a:srgbClr val="548235"/>
                </a:solidFill>
              </a:rPr>
              <a:t>B</a:t>
            </a:r>
            <a:r>
              <a:rPr lang="en-US" altLang="ko-KR" sz="1300" b="1" dirty="0">
                <a:solidFill>
                  <a:schemeClr val="bg2"/>
                </a:solidFill>
              </a:rPr>
              <a:t>oosting</a:t>
            </a:r>
            <a:r>
              <a:rPr lang="en-US" altLang="ko-KR" sz="1300" b="1" dirty="0">
                <a:solidFill>
                  <a:schemeClr val="tx2"/>
                </a:solidFill>
              </a:rPr>
              <a:t> </a:t>
            </a:r>
            <a:r>
              <a:rPr lang="en-US" altLang="ko-KR" sz="1300" b="1" dirty="0">
                <a:solidFill>
                  <a:srgbClr val="548235"/>
                </a:solidFill>
              </a:rPr>
              <a:t>M</a:t>
            </a:r>
            <a:r>
              <a:rPr lang="en-US" altLang="ko-KR" sz="1300" b="1" dirty="0">
                <a:solidFill>
                  <a:schemeClr val="bg2"/>
                </a:solidFill>
              </a:rPr>
              <a:t>achine</a:t>
            </a:r>
            <a:endParaRPr lang="ko-KR" altLang="en-US" sz="1300" b="1" dirty="0">
              <a:solidFill>
                <a:schemeClr val="bg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4804D9-C552-CD4F-8C8B-752F5347B59B}"/>
              </a:ext>
            </a:extLst>
          </p:cNvPr>
          <p:cNvSpPr/>
          <p:nvPr/>
        </p:nvSpPr>
        <p:spPr>
          <a:xfrm>
            <a:off x="9193343" y="2012393"/>
            <a:ext cx="1382960" cy="292389"/>
          </a:xfrm>
          <a:prstGeom prst="rect">
            <a:avLst/>
          </a:prstGeom>
          <a:noFill/>
          <a:ln w="28575">
            <a:solidFill>
              <a:srgbClr val="5382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548235"/>
                </a:solidFill>
              </a:rPr>
              <a:t>GBM</a:t>
            </a:r>
            <a:endParaRPr kumimoji="1" lang="ko-Kore-KR" altLang="en-US" sz="2000" b="1" dirty="0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5E4E18-008F-8442-8E5F-9904D47D5ECE}"/>
              </a:ext>
            </a:extLst>
          </p:cNvPr>
          <p:cNvSpPr/>
          <p:nvPr/>
        </p:nvSpPr>
        <p:spPr>
          <a:xfrm>
            <a:off x="8790505" y="2013834"/>
            <a:ext cx="378984" cy="289655"/>
          </a:xfrm>
          <a:prstGeom prst="rect">
            <a:avLst/>
          </a:prstGeom>
          <a:noFill/>
          <a:ln w="28575">
            <a:solidFill>
              <a:srgbClr val="558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</a:t>
            </a:r>
            <a:endParaRPr lang="ko-KR" altLang="en-US" sz="2000" dirty="0">
              <a:solidFill>
                <a:srgbClr val="548235"/>
              </a:solidFill>
            </a:endParaRPr>
          </a:p>
        </p:txBody>
      </p:sp>
      <p:graphicFrame>
        <p:nvGraphicFramePr>
          <p:cNvPr id="29" name="표 3">
            <a:extLst>
              <a:ext uri="{FF2B5EF4-FFF2-40B4-BE49-F238E27FC236}">
                <a16:creationId xmlns:a16="http://schemas.microsoft.com/office/drawing/2014/main" id="{FBD1DD2F-8854-0445-9463-C553CDF21619}"/>
              </a:ext>
            </a:extLst>
          </p:cNvPr>
          <p:cNvGraphicFramePr>
            <a:graphicFrameLocks noGrp="1"/>
          </p:cNvGraphicFramePr>
          <p:nvPr/>
        </p:nvGraphicFramePr>
        <p:xfrm>
          <a:off x="8754943" y="3166078"/>
          <a:ext cx="3320508" cy="28361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320508">
                  <a:extLst>
                    <a:ext uri="{9D8B030D-6E8A-4147-A177-3AD203B41FA5}">
                      <a16:colId xmlns:a16="http://schemas.microsoft.com/office/drawing/2014/main" val="2573371987"/>
                    </a:ext>
                  </a:extLst>
                </a:gridCol>
              </a:tblGrid>
              <a:tr h="283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LightGBM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works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9931" marR="69931" marT="34966" marB="34966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891840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D2F6E2-C746-EC4C-B33A-C4483611383C}"/>
              </a:ext>
            </a:extLst>
          </p:cNvPr>
          <p:cNvGrpSpPr/>
          <p:nvPr/>
        </p:nvGrpSpPr>
        <p:grpSpPr>
          <a:xfrm>
            <a:off x="8754943" y="5053823"/>
            <a:ext cx="3320508" cy="1160372"/>
            <a:chOff x="6826102" y="4106716"/>
            <a:chExt cx="4341767" cy="151725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DCEB258-BA8D-C34F-B0AA-70DCF789C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0" r="1"/>
            <a:stretch/>
          </p:blipFill>
          <p:spPr>
            <a:xfrm>
              <a:off x="6826102" y="4111453"/>
              <a:ext cx="3760293" cy="151252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2C25F21-5489-2A48-89C5-15191F47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635"/>
            <a:stretch/>
          </p:blipFill>
          <p:spPr>
            <a:xfrm>
              <a:off x="10586395" y="4106716"/>
              <a:ext cx="581474" cy="1512520"/>
            </a:xfrm>
            <a:prstGeom prst="rect">
              <a:avLst/>
            </a:prstGeom>
          </p:spPr>
        </p:pic>
      </p:grpSp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E3BBE36C-607F-9A4F-8B0E-BEBB28D1191D}"/>
              </a:ext>
            </a:extLst>
          </p:cNvPr>
          <p:cNvGraphicFramePr>
            <a:graphicFrameLocks noGrp="1"/>
          </p:cNvGraphicFramePr>
          <p:nvPr/>
        </p:nvGraphicFramePr>
        <p:xfrm>
          <a:off x="8754942" y="4681352"/>
          <a:ext cx="3320508" cy="28361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320508">
                  <a:extLst>
                    <a:ext uri="{9D8B030D-6E8A-4147-A177-3AD203B41FA5}">
                      <a16:colId xmlns:a16="http://schemas.microsoft.com/office/drawing/2014/main" val="2573371987"/>
                    </a:ext>
                  </a:extLst>
                </a:gridCol>
              </a:tblGrid>
              <a:tr h="2836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other boosting algorithm works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9931" marR="69931" marT="34966" marB="34966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891840"/>
                  </a:ext>
                </a:extLst>
              </a:tr>
            </a:tbl>
          </a:graphicData>
        </a:graphic>
      </p:graphicFrame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967CF6F8-D3BD-694E-B089-B0D6C96F67F8}"/>
              </a:ext>
            </a:extLst>
          </p:cNvPr>
          <p:cNvGraphicFramePr>
            <a:graphicFrameLocks noGrp="1"/>
          </p:cNvGraphicFramePr>
          <p:nvPr/>
        </p:nvGraphicFramePr>
        <p:xfrm>
          <a:off x="8731578" y="2580018"/>
          <a:ext cx="3320508" cy="51816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320508">
                  <a:extLst>
                    <a:ext uri="{9D8B030D-6E8A-4147-A177-3AD203B41FA5}">
                      <a16:colId xmlns:a16="http://schemas.microsoft.com/office/drawing/2014/main" val="4185878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Calibri" panose="020F0502020204030204" pitchFamily="34" charset="0"/>
                          <a:ea typeface="배달의민족 주아" panose="02020603020101020101" pitchFamily="18" charset="-127"/>
                          <a:cs typeface="Calibri" panose="020F0502020204030204" pitchFamily="34" charset="0"/>
                        </a:rPr>
                        <a:t>Gradient Boosting Framework with Tree-Based Learning Algorithms</a:t>
                      </a:r>
                      <a:endParaRPr lang="ko-KR" altLang="en-US" sz="1400" dirty="0">
                        <a:latin typeface="Calibri" panose="020F0502020204030204" pitchFamily="34" charset="0"/>
                        <a:ea typeface="배달의민족 주아" panose="02020603020101020101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80140"/>
                  </a:ext>
                </a:extLst>
              </a:tr>
            </a:tbl>
          </a:graphicData>
        </a:graphic>
      </p:graphicFrame>
      <p:graphicFrame>
        <p:nvGraphicFramePr>
          <p:cNvPr id="34" name="Google Shape;139;gc03fc8ae2f_0_26">
            <a:extLst>
              <a:ext uri="{FF2B5EF4-FFF2-40B4-BE49-F238E27FC236}">
                <a16:creationId xmlns:a16="http://schemas.microsoft.com/office/drawing/2014/main" id="{4DE310F1-5C06-154D-A047-06EAB16F1A95}"/>
              </a:ext>
            </a:extLst>
          </p:cNvPr>
          <p:cNvGraphicFramePr/>
          <p:nvPr/>
        </p:nvGraphicFramePr>
        <p:xfrm>
          <a:off x="907571" y="1386447"/>
          <a:ext cx="2721274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2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Handling particular year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139;gc03fc8ae2f_0_26">
            <a:extLst>
              <a:ext uri="{FF2B5EF4-FFF2-40B4-BE49-F238E27FC236}">
                <a16:creationId xmlns:a16="http://schemas.microsoft.com/office/drawing/2014/main" id="{EE7EB12C-10D6-314B-900D-2EC5BEDA88CD}"/>
              </a:ext>
            </a:extLst>
          </p:cNvPr>
          <p:cNvGraphicFramePr/>
          <p:nvPr/>
        </p:nvGraphicFramePr>
        <p:xfrm>
          <a:off x="8749111" y="1400128"/>
          <a:ext cx="1229781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LGBM ?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oogle Shape;147;gc03fc8ae2f_0_34">
            <a:extLst>
              <a:ext uri="{FF2B5EF4-FFF2-40B4-BE49-F238E27FC236}">
                <a16:creationId xmlns:a16="http://schemas.microsoft.com/office/drawing/2014/main" id="{C54C29F1-718B-B24B-BDEE-3C5BD8ADF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570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44;gc03fc8ae2f_0_34">
            <a:extLst>
              <a:ext uri="{FF2B5EF4-FFF2-40B4-BE49-F238E27FC236}">
                <a16:creationId xmlns:a16="http://schemas.microsoft.com/office/drawing/2014/main" id="{56E4CD35-104B-A94C-9562-34FDA3620CFE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53" y="1585375"/>
            <a:ext cx="3155233" cy="2863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41718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26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4174" y="1278990"/>
            <a:ext cx="241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AQUIFER : </a:t>
            </a:r>
            <a:r>
              <a:rPr lang="en-US" altLang="ko-KR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Doganella</a:t>
            </a:r>
            <a:endParaRPr lang="en-US" altLang="ko-KR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6974" y="4541935"/>
            <a:ext cx="160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: </a:t>
            </a:r>
            <a:r>
              <a:rPr lang="en-US" altLang="ko-KR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Arno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39" y="1648322"/>
            <a:ext cx="5360575" cy="2725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3" y="4833830"/>
            <a:ext cx="3210873" cy="1489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62" y="4950703"/>
            <a:ext cx="5234552" cy="13429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93801" y="3185256"/>
            <a:ext cx="590204" cy="100649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91308" y="1741495"/>
            <a:ext cx="590204" cy="100649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23609" y="1886115"/>
            <a:ext cx="1130530" cy="77755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531922" y="3248729"/>
            <a:ext cx="1130530" cy="77755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19944" y="5220622"/>
            <a:ext cx="637309" cy="77755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396440" y="5195683"/>
            <a:ext cx="734292" cy="77755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577115" y="2692872"/>
            <a:ext cx="1309018" cy="64839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577115" y="5254307"/>
            <a:ext cx="1309018" cy="648392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LGBM</a:t>
                      </a:r>
                      <a:r>
                        <a:rPr lang="en-US" altLang="ko-KR" sz="1400" b="1" i="0" u="none" strike="noStrike" kern="1200" cap="non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 A</a:t>
                      </a: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lgorithm?</a:t>
                      </a:r>
                      <a:endParaRPr lang="en-US" altLang="ko-KR" sz="1400" b="1" dirty="0">
                        <a:latin typeface="+mn-lt"/>
                        <a:ea typeface="나눔스퀘어_ac ExtraBold" panose="020B0600000101010101" pitchFamily="50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23" name="Google Shape;147;gc03fc8ae2f_0_34">
            <a:extLst>
              <a:ext uri="{FF2B5EF4-FFF2-40B4-BE49-F238E27FC236}">
                <a16:creationId xmlns:a16="http://schemas.microsoft.com/office/drawing/2014/main" id="{805856B6-C8EC-D943-A519-46064C62E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57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89937" y="662666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27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</a:rPr>
                        <a:t>HANDLING MISSING DATA</a:t>
                      </a:r>
                      <a:endParaRPr b="1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7" name="Google Shape;139;gc03fc8ae2f_0_26">
            <a:extLst>
              <a:ext uri="{FF2B5EF4-FFF2-40B4-BE49-F238E27FC236}">
                <a16:creationId xmlns:a16="http://schemas.microsoft.com/office/drawing/2014/main" id="{612B4F48-DFF5-534D-9A8A-8445591429D0}"/>
              </a:ext>
            </a:extLst>
          </p:cNvPr>
          <p:cNvGraphicFramePr/>
          <p:nvPr/>
        </p:nvGraphicFramePr>
        <p:xfrm>
          <a:off x="907571" y="1386447"/>
          <a:ext cx="8196443" cy="4222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2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6179">
                  <a:extLst>
                    <a:ext uri="{9D8B030D-6E8A-4147-A177-3AD203B41FA5}">
                      <a16:colId xmlns:a16="http://schemas.microsoft.com/office/drawing/2014/main" val="2271132042"/>
                    </a:ext>
                  </a:extLst>
                </a:gridCol>
              </a:tblGrid>
              <a:tr h="4222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Linear Interpolation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latin typeface="+mn-lt"/>
                        </a:rPr>
                        <a:t>A technique for estimating the value of a value between two values</a:t>
                      </a: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45022079-6866-9E45-9D46-6EF35075FA5D}"/>
              </a:ext>
            </a:extLst>
          </p:cNvPr>
          <p:cNvGrpSpPr/>
          <p:nvPr/>
        </p:nvGrpSpPr>
        <p:grpSpPr>
          <a:xfrm>
            <a:off x="1268135" y="1859084"/>
            <a:ext cx="10741625" cy="4211443"/>
            <a:chOff x="1268135" y="1859084"/>
            <a:chExt cx="10741625" cy="42114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3611"/>
            <a:stretch/>
          </p:blipFill>
          <p:spPr>
            <a:xfrm>
              <a:off x="1268135" y="1864561"/>
              <a:ext cx="7634163" cy="42059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8A308D-B35F-B242-A92A-DF72F87F0655}"/>
                </a:ext>
              </a:extLst>
            </p:cNvPr>
            <p:cNvSpPr/>
            <p:nvPr/>
          </p:nvSpPr>
          <p:spPr>
            <a:xfrm>
              <a:off x="8957443" y="1859084"/>
              <a:ext cx="3052317" cy="675826"/>
            </a:xfrm>
            <a:prstGeom prst="rect">
              <a:avLst/>
            </a:prstGeom>
            <a:solidFill>
              <a:srgbClr val="FABFB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Calibri" panose="020F0502020204030204" pitchFamily="34" charset="0"/>
                  <a:ea typeface="배달의민족 주아" panose="02020603020101020101" pitchFamily="18" charset="-127"/>
                  <a:cs typeface="Calibri" panose="020F0502020204030204" pitchFamily="34" charset="0"/>
                </a:rPr>
                <a:t>Interpolating missing values in a linear proportion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EA97EE-04F5-6C4C-A508-28CDD16B8E33}"/>
                </a:ext>
              </a:extLst>
            </p:cNvPr>
            <p:cNvSpPr/>
            <p:nvPr/>
          </p:nvSpPr>
          <p:spPr>
            <a:xfrm>
              <a:off x="5960953" y="2013166"/>
              <a:ext cx="2857763" cy="2022848"/>
            </a:xfrm>
            <a:prstGeom prst="rect">
              <a:avLst/>
            </a:prstGeom>
            <a:noFill/>
            <a:ln w="38100">
              <a:solidFill>
                <a:srgbClr val="FABF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noFill/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D2799597-1AA6-9D4D-B75C-56BCF35EF802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8818716" y="2534910"/>
              <a:ext cx="1664886" cy="367701"/>
            </a:xfrm>
            <a:prstGeom prst="line">
              <a:avLst/>
            </a:prstGeom>
            <a:ln w="38100">
              <a:solidFill>
                <a:srgbClr val="FABF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DE746EB-2B2B-8D41-86EE-49AF8D99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189" y="2902611"/>
            <a:ext cx="3052317" cy="14971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0F8A1E-B53B-AE4B-92CC-86EE5CB24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443" y="4535229"/>
            <a:ext cx="3062861" cy="1534066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E82DF213-1D34-A342-A9A7-BC7379E1BB3A}"/>
              </a:ext>
            </a:extLst>
          </p:cNvPr>
          <p:cNvSpPr/>
          <p:nvPr/>
        </p:nvSpPr>
        <p:spPr>
          <a:xfrm>
            <a:off x="10135468" y="5111851"/>
            <a:ext cx="353406" cy="353406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2571F9-D101-9F46-88DF-AD6A7A8CF71A}"/>
              </a:ext>
            </a:extLst>
          </p:cNvPr>
          <p:cNvSpPr/>
          <p:nvPr/>
        </p:nvSpPr>
        <p:spPr>
          <a:xfrm>
            <a:off x="10385091" y="3426328"/>
            <a:ext cx="353406" cy="353406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43DC2D3-E08C-E742-8A44-F7173FB23341}"/>
              </a:ext>
            </a:extLst>
          </p:cNvPr>
          <p:cNvCxnSpPr>
            <a:stCxn id="34" idx="4"/>
            <a:endCxn id="32" idx="0"/>
          </p:cNvCxnSpPr>
          <p:nvPr/>
        </p:nvCxnSpPr>
        <p:spPr>
          <a:xfrm flipH="1">
            <a:off x="10312171" y="3779734"/>
            <a:ext cx="249623" cy="13321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oogle Shape;147;gc03fc8ae2f_0_34">
            <a:extLst>
              <a:ext uri="{FF2B5EF4-FFF2-40B4-BE49-F238E27FC236}">
                <a16:creationId xmlns:a16="http://schemas.microsoft.com/office/drawing/2014/main" id="{9F7C51AA-A02A-7F40-BA17-DA424274D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600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28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TRANSFORMATION FEATURES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DFB1374E-FF11-5B4D-8E5B-9B7D0B26708A}"/>
              </a:ext>
            </a:extLst>
          </p:cNvPr>
          <p:cNvGraphicFramePr/>
          <p:nvPr/>
        </p:nvGraphicFramePr>
        <p:xfrm>
          <a:off x="907571" y="1386447"/>
          <a:ext cx="3412969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Take Absolute Value of Flow Rate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11A23D7E-4D0D-BF48-ACFE-0BFFC2D85C0A}"/>
              </a:ext>
            </a:extLst>
          </p:cNvPr>
          <p:cNvGraphicFramePr/>
          <p:nvPr/>
        </p:nvGraphicFramePr>
        <p:xfrm>
          <a:off x="907571" y="3352363"/>
          <a:ext cx="3412969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    Unify Unit for Flow Rate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B0EBFD8-0CB8-2E48-AA13-D6C35679FE8C}"/>
              </a:ext>
            </a:extLst>
          </p:cNvPr>
          <p:cNvGraphicFramePr>
            <a:graphicFrameLocks noGrp="1"/>
          </p:cNvGraphicFramePr>
          <p:nvPr/>
        </p:nvGraphicFramePr>
        <p:xfrm>
          <a:off x="1726780" y="1873404"/>
          <a:ext cx="5588420" cy="1351375"/>
        </p:xfrm>
        <a:graphic>
          <a:graphicData uri="http://schemas.openxmlformats.org/drawingml/2006/table">
            <a:tbl>
              <a:tblPr firstRow="1" bandRow="1">
                <a:effectLst/>
                <a:tableStyleId>{FF1ED82C-DFB5-433B-8B33-7B298AD14F54}</a:tableStyleId>
              </a:tblPr>
              <a:tblGrid>
                <a:gridCol w="5588420">
                  <a:extLst>
                    <a:ext uri="{9D8B030D-6E8A-4147-A177-3AD203B41FA5}">
                      <a16:colId xmlns:a16="http://schemas.microsoft.com/office/drawing/2014/main" val="3486773152"/>
                    </a:ext>
                  </a:extLst>
                </a:gridCol>
              </a:tblGrid>
              <a:tr h="1351375">
                <a:tc>
                  <a:txBody>
                    <a:bodyPr/>
                    <a:lstStyle/>
                    <a:p>
                      <a:pPr algn="just"/>
                      <a:endParaRPr lang="en-US" altLang="ko-Kore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pPr algn="just"/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he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minus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sign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(-)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was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meant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to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indicate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output water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from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waterbody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while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plus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sign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(+)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was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meant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to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indicate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input water to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waterbody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. As not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each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company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respected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this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convention,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necessary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to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consider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only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absolute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value.</a:t>
                      </a:r>
                      <a:endParaRPr lang="ko-Kore-KR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022" marR="83022" marT="41511" marB="41511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01699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6EADCBA-5693-BD49-A736-5E051B530B64}"/>
              </a:ext>
            </a:extLst>
          </p:cNvPr>
          <p:cNvGraphicFramePr>
            <a:graphicFrameLocks noGrp="1"/>
          </p:cNvGraphicFramePr>
          <p:nvPr/>
        </p:nvGraphicFramePr>
        <p:xfrm>
          <a:off x="1726779" y="3844837"/>
          <a:ext cx="5588419" cy="1230973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5588419">
                  <a:extLst>
                    <a:ext uri="{9D8B030D-6E8A-4147-A177-3AD203B41FA5}">
                      <a16:colId xmlns:a16="http://schemas.microsoft.com/office/drawing/2014/main" val="544344192"/>
                    </a:ext>
                  </a:extLst>
                </a:gridCol>
              </a:tblGrid>
              <a:tr h="1230973">
                <a:tc>
                  <a:txBody>
                    <a:bodyPr/>
                    <a:lstStyle/>
                    <a:p>
                      <a:endParaRPr lang="en-US" altLang="ko-Kore-KR" sz="1400" dirty="0"/>
                    </a:p>
                    <a:p>
                      <a:r>
                        <a:rPr lang="en-US" altLang="ko-Kore-KR" sz="1400" dirty="0"/>
                        <a:t>Unit of the lake’s flow rate is </a:t>
                      </a:r>
                      <a:r>
                        <a:rPr lang="en-US" altLang="ko-Kore-KR" sz="1400" dirty="0">
                          <a:latin typeface="Times" pitchFamily="2" charset="0"/>
                        </a:rPr>
                        <a:t>m³/s</a:t>
                      </a:r>
                      <a:r>
                        <a:rPr lang="en-US" altLang="ko-Kore-KR" sz="1400" dirty="0"/>
                        <a:t> while the unit for aquifers and waters’ flow rate is </a:t>
                      </a:r>
                      <a:r>
                        <a:rPr lang="en-US" altLang="ko-Kore-KR" sz="1400" dirty="0">
                          <a:latin typeface="Times" pitchFamily="2" charset="0"/>
                        </a:rPr>
                        <a:t>l/s</a:t>
                      </a:r>
                      <a:r>
                        <a:rPr lang="en-US" altLang="ko-Kore-KR" sz="1400" dirty="0"/>
                        <a:t>. So, we transformed the lake’s flow rate to </a:t>
                      </a:r>
                      <a:r>
                        <a:rPr lang="en-US" altLang="ko-Kore-KR" sz="1400" dirty="0">
                          <a:latin typeface="Times" pitchFamily="2" charset="0"/>
                        </a:rPr>
                        <a:t>l/s</a:t>
                      </a:r>
                      <a:r>
                        <a:rPr lang="en-US" altLang="ko-Kore-KR" sz="1400" dirty="0"/>
                        <a:t>. (1000L in 1m³)</a:t>
                      </a:r>
                      <a:endParaRPr lang="ko-Kore-KR" altLang="en-US" sz="1400" dirty="0"/>
                    </a:p>
                  </a:txBody>
                  <a:tcPr marL="83022" marR="83022" marT="41511" marB="41511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3408"/>
                  </a:ext>
                </a:extLst>
              </a:tr>
            </a:tbl>
          </a:graphicData>
        </a:graphic>
      </p:graphicFrame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0427962-7221-A14A-AA00-947A038F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18" y="1861379"/>
            <a:ext cx="2998974" cy="1300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2B2A205-3DF9-5C43-BEEB-6359D036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618" y="3812649"/>
            <a:ext cx="2966521" cy="121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6C8267-8090-184F-AB52-94E0CC1737ED}"/>
              </a:ext>
            </a:extLst>
          </p:cNvPr>
          <p:cNvSpPr/>
          <p:nvPr/>
        </p:nvSpPr>
        <p:spPr>
          <a:xfrm>
            <a:off x="9065622" y="2160172"/>
            <a:ext cx="1649969" cy="1002087"/>
          </a:xfrm>
          <a:prstGeom prst="rect">
            <a:avLst/>
          </a:prstGeom>
          <a:noFill/>
          <a:ln w="28575">
            <a:solidFill>
              <a:srgbClr val="558ED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060752-45EA-E249-8D2C-FEE058171386}"/>
              </a:ext>
            </a:extLst>
          </p:cNvPr>
          <p:cNvSpPr/>
          <p:nvPr/>
        </p:nvSpPr>
        <p:spPr>
          <a:xfrm>
            <a:off x="8948057" y="4002032"/>
            <a:ext cx="1735082" cy="1022852"/>
          </a:xfrm>
          <a:prstGeom prst="rect">
            <a:avLst/>
          </a:prstGeom>
          <a:noFill/>
          <a:ln w="28575">
            <a:solidFill>
              <a:srgbClr val="558ED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24AAF2D-C6D2-FF4E-9C3B-5EE12CCDC8EE}"/>
              </a:ext>
            </a:extLst>
          </p:cNvPr>
          <p:cNvSpPr/>
          <p:nvPr/>
        </p:nvSpPr>
        <p:spPr>
          <a:xfrm rot="5400000">
            <a:off x="9427676" y="3387064"/>
            <a:ext cx="810541" cy="307731"/>
          </a:xfrm>
          <a:prstGeom prst="rightArrow">
            <a:avLst/>
          </a:prstGeom>
          <a:solidFill>
            <a:srgbClr val="558ED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5" name="Google Shape;139;gc03fc8ae2f_0_26">
            <a:extLst>
              <a:ext uri="{FF2B5EF4-FFF2-40B4-BE49-F238E27FC236}">
                <a16:creationId xmlns:a16="http://schemas.microsoft.com/office/drawing/2014/main" id="{57F8B896-BDB7-784E-92F7-1727BBC08119}"/>
              </a:ext>
            </a:extLst>
          </p:cNvPr>
          <p:cNvGraphicFramePr/>
          <p:nvPr/>
        </p:nvGraphicFramePr>
        <p:xfrm>
          <a:off x="907570" y="5223883"/>
          <a:ext cx="3412969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    Do</a:t>
                      </a:r>
                      <a:r>
                        <a:rPr lang="ko-Kore-KR" altLang="en-US" sz="1400" b="1" dirty="0"/>
                        <a:t> </a:t>
                      </a:r>
                      <a:r>
                        <a:rPr lang="en-US" altLang="ko-Kore-KR" sz="1400" b="1" dirty="0"/>
                        <a:t>n</a:t>
                      </a:r>
                      <a:r>
                        <a:rPr lang="en-US" altLang="ko-KR" sz="1400" b="1" dirty="0"/>
                        <a:t>ot take Log transformation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52F72081-A003-874C-BAE4-2930C9ED2227}"/>
              </a:ext>
            </a:extLst>
          </p:cNvPr>
          <p:cNvGraphicFramePr>
            <a:graphicFrameLocks noGrp="1"/>
          </p:cNvGraphicFramePr>
          <p:nvPr/>
        </p:nvGraphicFramePr>
        <p:xfrm>
          <a:off x="1726779" y="5710298"/>
          <a:ext cx="8988811" cy="734171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8988811">
                  <a:extLst>
                    <a:ext uri="{9D8B030D-6E8A-4147-A177-3AD203B41FA5}">
                      <a16:colId xmlns:a16="http://schemas.microsoft.com/office/drawing/2014/main" val="544344192"/>
                    </a:ext>
                  </a:extLst>
                </a:gridCol>
              </a:tblGrid>
              <a:tr h="734171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 this stage, it is not necessary.</a:t>
                      </a:r>
                    </a:p>
                    <a:p>
                      <a:r>
                        <a:rPr lang="en-US" altLang="ko-Kore-KR" sz="1400" dirty="0"/>
                        <a:t>There are variables </a:t>
                      </a:r>
                      <a:r>
                        <a:rPr lang="en-US" altLang="ko-Kore-KR" sz="1400" b="1" dirty="0"/>
                        <a:t>negative values</a:t>
                      </a:r>
                      <a:r>
                        <a:rPr lang="en-US" altLang="ko-Kore-KR" sz="1400" dirty="0"/>
                        <a:t>, therefore, it is </a:t>
                      </a:r>
                      <a:r>
                        <a:rPr lang="en-US" altLang="ko-Kore-KR" sz="1400" b="1" dirty="0"/>
                        <a:t>not possible to take log transformation</a:t>
                      </a:r>
                      <a:r>
                        <a:rPr lang="en-US" altLang="ko-Kore-KR" sz="1400" dirty="0"/>
                        <a:t>. And when building </a:t>
                      </a:r>
                      <a:r>
                        <a:rPr lang="en-US" altLang="ko-Kore-KR" sz="1400" b="1" dirty="0"/>
                        <a:t>deep learning model</a:t>
                      </a:r>
                      <a:r>
                        <a:rPr lang="en-US" altLang="ko-Kore-KR" sz="1400" dirty="0"/>
                        <a:t>, there is </a:t>
                      </a:r>
                      <a:r>
                        <a:rPr lang="en-US" altLang="ko-Kore-KR" sz="1400" b="1" dirty="0"/>
                        <a:t>a standardization process</a:t>
                      </a:r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 marL="83022" marR="83022" marT="41511" marB="41511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3408"/>
                  </a:ext>
                </a:extLst>
              </a:tr>
            </a:tbl>
          </a:graphicData>
        </a:graphic>
      </p:graphicFrame>
      <p:graphicFrame>
        <p:nvGraphicFramePr>
          <p:cNvPr id="18" name="Google Shape;147;gc03fc8ae2f_0_34">
            <a:extLst>
              <a:ext uri="{FF2B5EF4-FFF2-40B4-BE49-F238E27FC236}">
                <a16:creationId xmlns:a16="http://schemas.microsoft.com/office/drawing/2014/main" id="{4721B7C5-8255-DB47-9870-C73372D25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FDD314D-1578-5D4D-BB4B-35A640F21FA6}"/>
              </a:ext>
            </a:extLst>
          </p:cNvPr>
          <p:cNvSpPr/>
          <p:nvPr/>
        </p:nvSpPr>
        <p:spPr>
          <a:xfrm>
            <a:off x="111452" y="1441667"/>
            <a:ext cx="5694054" cy="4948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E90A68-1C88-5547-B874-77F418063C33}"/>
              </a:ext>
            </a:extLst>
          </p:cNvPr>
          <p:cNvSpPr/>
          <p:nvPr/>
        </p:nvSpPr>
        <p:spPr>
          <a:xfrm>
            <a:off x="5922048" y="1441667"/>
            <a:ext cx="6153410" cy="2512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644181" y="655583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29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241426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9306874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SELECTION REGION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500" dirty="0"/>
                        <a:t>The region is selected based on the low missing values while having various feature variables </a:t>
                      </a: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04CD7C-121B-F94A-8E88-C688BD9C2126}"/>
              </a:ext>
            </a:extLst>
          </p:cNvPr>
          <p:cNvSpPr/>
          <p:nvPr/>
        </p:nvSpPr>
        <p:spPr>
          <a:xfrm>
            <a:off x="5922048" y="4028392"/>
            <a:ext cx="3022447" cy="236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B8138E-913F-0648-B736-F7133895CE18}"/>
              </a:ext>
            </a:extLst>
          </p:cNvPr>
          <p:cNvSpPr/>
          <p:nvPr/>
        </p:nvSpPr>
        <p:spPr>
          <a:xfrm>
            <a:off x="9060873" y="4028391"/>
            <a:ext cx="3014585" cy="236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15866-01FE-BF49-84EA-46BFBB09AE8F}"/>
              </a:ext>
            </a:extLst>
          </p:cNvPr>
          <p:cNvSpPr txBox="1"/>
          <p:nvPr/>
        </p:nvSpPr>
        <p:spPr>
          <a:xfrm>
            <a:off x="2343337" y="1466606"/>
            <a:ext cx="130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AQUIFER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EA7100-B232-9E48-A147-BCA3DAA3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5" y="2071880"/>
            <a:ext cx="2710503" cy="1812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509771-F8D4-734B-AD17-88671F0FC5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247976" y="4429544"/>
            <a:ext cx="2710503" cy="18151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60850A-D087-8744-95BF-247C2FC64CD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049500" y="2071880"/>
            <a:ext cx="2645861" cy="1812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06D3275-D499-D643-A954-59F61D6CDE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071187" y="4444485"/>
            <a:ext cx="2624174" cy="18001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4000F9-2408-5A4E-80AB-88C58836E44D}"/>
              </a:ext>
            </a:extLst>
          </p:cNvPr>
          <p:cNvSpPr txBox="1"/>
          <p:nvPr/>
        </p:nvSpPr>
        <p:spPr>
          <a:xfrm>
            <a:off x="8075871" y="1470164"/>
            <a:ext cx="197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WATER SPRING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8AD3A4-2B34-BA4D-90D4-9ACF78BD7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306" y="1999101"/>
            <a:ext cx="2651400" cy="18081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924FDBE-D9AA-B94B-9D98-1395779829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9262105" y="1999101"/>
            <a:ext cx="2651400" cy="180240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4BB3D5-DA66-F346-A2F5-6CD97F7EA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8281" y="4469115"/>
            <a:ext cx="2625430" cy="18001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C113A3-AF5D-8C4F-ACFD-7B99B20DD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721" y="4444485"/>
            <a:ext cx="2578887" cy="180018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BD9CEC-2850-FF43-BF62-23F3B6C44303}"/>
              </a:ext>
            </a:extLst>
          </p:cNvPr>
          <p:cNvSpPr/>
          <p:nvPr/>
        </p:nvSpPr>
        <p:spPr>
          <a:xfrm>
            <a:off x="260736" y="4114693"/>
            <a:ext cx="2684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Doganella</a:t>
            </a:r>
            <a:endParaRPr lang="en-US" altLang="ko-KR" sz="1600" b="1" i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87E657-A111-F349-ACE9-D8761459A7DA}"/>
              </a:ext>
            </a:extLst>
          </p:cNvPr>
          <p:cNvSpPr/>
          <p:nvPr/>
        </p:nvSpPr>
        <p:spPr>
          <a:xfrm>
            <a:off x="3071187" y="1733326"/>
            <a:ext cx="2586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Luco</a:t>
            </a:r>
            <a:endParaRPr lang="en-US" altLang="ko-KR" sz="1600" b="1" i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AE5A71-3C41-4941-A2D7-0191835EAA67}"/>
              </a:ext>
            </a:extLst>
          </p:cNvPr>
          <p:cNvSpPr/>
          <p:nvPr/>
        </p:nvSpPr>
        <p:spPr>
          <a:xfrm>
            <a:off x="3082616" y="4114693"/>
            <a:ext cx="26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Petrignano</a:t>
            </a:r>
            <a:endParaRPr lang="en-US" altLang="ko-KR" sz="1600" b="1" i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95C8D8-7AD1-6749-A01B-6235B9F9EA19}"/>
              </a:ext>
            </a:extLst>
          </p:cNvPr>
          <p:cNvSpPr/>
          <p:nvPr/>
        </p:nvSpPr>
        <p:spPr>
          <a:xfrm>
            <a:off x="9145563" y="1695186"/>
            <a:ext cx="265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Madonna di </a:t>
            </a:r>
            <a:r>
              <a:rPr lang="en-US" altLang="ko-KR" sz="16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Canneto</a:t>
            </a:r>
            <a:endParaRPr lang="en-US" altLang="ko-KR" sz="1600" b="1" i="1" dirty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DF0EF8B-DB27-3C40-AC22-60EAA109D40D}"/>
              </a:ext>
            </a:extLst>
          </p:cNvPr>
          <p:cNvGraphicFramePr>
            <a:graphicFrameLocks noGrp="1"/>
          </p:cNvGraphicFramePr>
          <p:nvPr/>
        </p:nvGraphicFramePr>
        <p:xfrm>
          <a:off x="212501" y="1733326"/>
          <a:ext cx="2720457" cy="215153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2720457">
                  <a:extLst>
                    <a:ext uri="{9D8B030D-6E8A-4147-A177-3AD203B41FA5}">
                      <a16:colId xmlns:a16="http://schemas.microsoft.com/office/drawing/2014/main" val="3778855031"/>
                    </a:ext>
                  </a:extLst>
                </a:gridCol>
              </a:tblGrid>
              <a:tr h="2151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Auser</a:t>
                      </a:r>
                      <a:endParaRPr lang="en-US" altLang="ko-KR" sz="1600" b="1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79341"/>
                  </a:ext>
                </a:extLst>
              </a:tr>
            </a:tbl>
          </a:graphicData>
        </a:graphic>
      </p:graphicFrame>
      <p:graphicFrame>
        <p:nvGraphicFramePr>
          <p:cNvPr id="45" name="표 2">
            <a:extLst>
              <a:ext uri="{FF2B5EF4-FFF2-40B4-BE49-F238E27FC236}">
                <a16:creationId xmlns:a16="http://schemas.microsoft.com/office/drawing/2014/main" id="{A216B1F9-CDD8-4541-882B-70FA3A67A73E}"/>
              </a:ext>
            </a:extLst>
          </p:cNvPr>
          <p:cNvGraphicFramePr>
            <a:graphicFrameLocks noGrp="1"/>
          </p:cNvGraphicFramePr>
          <p:nvPr/>
        </p:nvGraphicFramePr>
        <p:xfrm>
          <a:off x="6071627" y="1733326"/>
          <a:ext cx="2720457" cy="215153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2720457">
                  <a:extLst>
                    <a:ext uri="{9D8B030D-6E8A-4147-A177-3AD203B41FA5}">
                      <a16:colId xmlns:a16="http://schemas.microsoft.com/office/drawing/2014/main" val="3778855031"/>
                    </a:ext>
                  </a:extLst>
                </a:gridCol>
              </a:tblGrid>
              <a:tr h="2151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Amiata</a:t>
                      </a:r>
                      <a:endParaRPr lang="en-US" altLang="ko-KR" sz="1600" b="1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79341"/>
                  </a:ext>
                </a:extLst>
              </a:tr>
            </a:tbl>
          </a:graphicData>
        </a:graphic>
      </p:graphicFrame>
      <p:graphicFrame>
        <p:nvGraphicFramePr>
          <p:cNvPr id="46" name="표 2">
            <a:extLst>
              <a:ext uri="{FF2B5EF4-FFF2-40B4-BE49-F238E27FC236}">
                <a16:creationId xmlns:a16="http://schemas.microsoft.com/office/drawing/2014/main" id="{7B5B75CC-3F04-6A4A-AFA4-62C7414577A1}"/>
              </a:ext>
            </a:extLst>
          </p:cNvPr>
          <p:cNvGraphicFramePr>
            <a:graphicFrameLocks noGrp="1"/>
          </p:cNvGraphicFramePr>
          <p:nvPr/>
        </p:nvGraphicFramePr>
        <p:xfrm>
          <a:off x="6083116" y="4148198"/>
          <a:ext cx="2720457" cy="215153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2720457">
                  <a:extLst>
                    <a:ext uri="{9D8B030D-6E8A-4147-A177-3AD203B41FA5}">
                      <a16:colId xmlns:a16="http://schemas.microsoft.com/office/drawing/2014/main" val="3778855031"/>
                    </a:ext>
                  </a:extLst>
                </a:gridCol>
              </a:tblGrid>
              <a:tr h="2151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River Arno</a:t>
                      </a: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79341"/>
                  </a:ext>
                </a:extLst>
              </a:tr>
            </a:tbl>
          </a:graphicData>
        </a:graphic>
      </p:graphicFrame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45D284FC-CE93-6447-8A86-F21E8329B2DD}"/>
              </a:ext>
            </a:extLst>
          </p:cNvPr>
          <p:cNvGraphicFramePr>
            <a:graphicFrameLocks noGrp="1"/>
          </p:cNvGraphicFramePr>
          <p:nvPr/>
        </p:nvGraphicFramePr>
        <p:xfrm>
          <a:off x="9174755" y="4133329"/>
          <a:ext cx="2720457" cy="2151534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2720457">
                  <a:extLst>
                    <a:ext uri="{9D8B030D-6E8A-4147-A177-3AD203B41FA5}">
                      <a16:colId xmlns:a16="http://schemas.microsoft.com/office/drawing/2014/main" val="3778855031"/>
                    </a:ext>
                  </a:extLst>
                </a:gridCol>
              </a:tblGrid>
              <a:tr h="2151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LAKE </a:t>
                      </a:r>
                      <a:r>
                        <a:rPr lang="en-US" altLang="ko-KR" sz="1600" b="1" i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Bilancino</a:t>
                      </a:r>
                      <a:endParaRPr lang="en-US" altLang="ko-KR" sz="1600" b="1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79341"/>
                  </a:ext>
                </a:extLst>
              </a:tr>
            </a:tbl>
          </a:graphicData>
        </a:graphic>
      </p:graphicFrame>
      <p:graphicFrame>
        <p:nvGraphicFramePr>
          <p:cNvPr id="29" name="Google Shape;147;gc03fc8ae2f_0_34">
            <a:extLst>
              <a:ext uri="{FF2B5EF4-FFF2-40B4-BE49-F238E27FC236}">
                <a16:creationId xmlns:a16="http://schemas.microsoft.com/office/drawing/2014/main" id="{038436DA-114F-6B46-91A6-9AD51422E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6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899264923"/>
              </p:ext>
            </p:extLst>
          </p:nvPr>
        </p:nvGraphicFramePr>
        <p:xfrm>
          <a:off x="3776200" y="3119995"/>
          <a:ext cx="7329000" cy="58353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Ⅰ.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INTRODUCTION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325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89937" y="6549295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30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REDUCE FEATURES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500" dirty="0"/>
                        <a:t>Analyze correlation between variables with filled data (after handling missing data)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DFB1374E-FF11-5B4D-8E5B-9B7D0B26708A}"/>
              </a:ext>
            </a:extLst>
          </p:cNvPr>
          <p:cNvGraphicFramePr/>
          <p:nvPr/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AQUIFER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B901095-E2C5-3D41-A413-EE8C6CA8C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093"/>
          <a:stretch/>
        </p:blipFill>
        <p:spPr>
          <a:xfrm>
            <a:off x="989548" y="3226514"/>
            <a:ext cx="4517873" cy="2908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94E728A-5B51-C046-A354-DA07AC64218F}"/>
              </a:ext>
            </a:extLst>
          </p:cNvPr>
          <p:cNvGraphicFramePr>
            <a:graphicFrameLocks noGrp="1"/>
          </p:cNvGraphicFramePr>
          <p:nvPr/>
        </p:nvGraphicFramePr>
        <p:xfrm>
          <a:off x="989548" y="1915181"/>
          <a:ext cx="4594531" cy="603781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4594531">
                  <a:extLst>
                    <a:ext uri="{9D8B030D-6E8A-4147-A177-3AD203B41FA5}">
                      <a16:colId xmlns:a16="http://schemas.microsoft.com/office/drawing/2014/main" val="2925333670"/>
                    </a:ext>
                  </a:extLst>
                </a:gridCol>
              </a:tblGrid>
              <a:tr h="603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ore-KR" sz="1400" dirty="0"/>
                        <a:t>Reduce all target variables to only a representative variable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0449"/>
                  </a:ext>
                </a:extLst>
              </a:tr>
            </a:tbl>
          </a:graphicData>
        </a:graphic>
      </p:graphicFrame>
      <p:graphicFrame>
        <p:nvGraphicFramePr>
          <p:cNvPr id="18" name="Google Shape;139;gc03fc8ae2f_0_26">
            <a:extLst>
              <a:ext uri="{FF2B5EF4-FFF2-40B4-BE49-F238E27FC236}">
                <a16:creationId xmlns:a16="http://schemas.microsoft.com/office/drawing/2014/main" id="{1A0E554A-2A52-A74B-9218-B0F1CCCD09C5}"/>
              </a:ext>
            </a:extLst>
          </p:cNvPr>
          <p:cNvGraphicFramePr/>
          <p:nvPr/>
        </p:nvGraphicFramePr>
        <p:xfrm>
          <a:off x="6491511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Water Spring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9B2DC293-F3E3-B145-9078-809FF92D6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21" b="-1"/>
          <a:stretch/>
        </p:blipFill>
        <p:spPr>
          <a:xfrm>
            <a:off x="6684579" y="3213177"/>
            <a:ext cx="4517873" cy="289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A761F4-4229-4F4D-B2BE-29341947D06D}"/>
              </a:ext>
            </a:extLst>
          </p:cNvPr>
          <p:cNvSpPr/>
          <p:nvPr/>
        </p:nvSpPr>
        <p:spPr>
          <a:xfrm>
            <a:off x="2256312" y="3657600"/>
            <a:ext cx="380010" cy="2607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D8D49-2979-AC42-992C-30EE6CF24B97}"/>
              </a:ext>
            </a:extLst>
          </p:cNvPr>
          <p:cNvSpPr/>
          <p:nvPr/>
        </p:nvSpPr>
        <p:spPr>
          <a:xfrm>
            <a:off x="3162649" y="4211273"/>
            <a:ext cx="469783" cy="302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F8F3D4-AC92-224F-80DA-62360748765F}"/>
              </a:ext>
            </a:extLst>
          </p:cNvPr>
          <p:cNvSpPr/>
          <p:nvPr/>
        </p:nvSpPr>
        <p:spPr>
          <a:xfrm>
            <a:off x="7471412" y="3303158"/>
            <a:ext cx="1090697" cy="6804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E441DE-E371-DE4D-B195-9DEAA81700DE}"/>
              </a:ext>
            </a:extLst>
          </p:cNvPr>
          <p:cNvSpPr/>
          <p:nvPr/>
        </p:nvSpPr>
        <p:spPr>
          <a:xfrm>
            <a:off x="8562110" y="3983603"/>
            <a:ext cx="642856" cy="4055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1A6ECD-CB5F-6246-85C7-15E63FF6CE4A}"/>
              </a:ext>
            </a:extLst>
          </p:cNvPr>
          <p:cNvSpPr/>
          <p:nvPr/>
        </p:nvSpPr>
        <p:spPr>
          <a:xfrm>
            <a:off x="9204973" y="4378348"/>
            <a:ext cx="677307" cy="4055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7A0591-9C0F-AB47-9B56-943755B60AEA}"/>
              </a:ext>
            </a:extLst>
          </p:cNvPr>
          <p:cNvSpPr/>
          <p:nvPr/>
        </p:nvSpPr>
        <p:spPr>
          <a:xfrm>
            <a:off x="9882280" y="4773094"/>
            <a:ext cx="421447" cy="2672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D666559B-A0BA-5841-B8AA-FCE68560B6FC}"/>
              </a:ext>
            </a:extLst>
          </p:cNvPr>
          <p:cNvGraphicFramePr>
            <a:graphicFrameLocks noGrp="1"/>
          </p:cNvGraphicFramePr>
          <p:nvPr/>
        </p:nvGraphicFramePr>
        <p:xfrm>
          <a:off x="6607921" y="1915181"/>
          <a:ext cx="4594531" cy="113149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4594531">
                  <a:extLst>
                    <a:ext uri="{9D8B030D-6E8A-4147-A177-3AD203B41FA5}">
                      <a16:colId xmlns:a16="http://schemas.microsoft.com/office/drawing/2014/main" val="2925333670"/>
                    </a:ext>
                  </a:extLst>
                </a:gridCol>
              </a:tblGrid>
              <a:tr h="11314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ore-KR" sz="1400" dirty="0"/>
                        <a:t>Reduce 3 type of feature variables to only 3 representative variables.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0449"/>
                  </a:ext>
                </a:extLst>
              </a:tr>
            </a:tbl>
          </a:graphicData>
        </a:graphic>
      </p:graphicFrame>
      <p:graphicFrame>
        <p:nvGraphicFramePr>
          <p:cNvPr id="30" name="표 11">
            <a:extLst>
              <a:ext uri="{FF2B5EF4-FFF2-40B4-BE49-F238E27FC236}">
                <a16:creationId xmlns:a16="http://schemas.microsoft.com/office/drawing/2014/main" id="{84D4DD10-A663-EA4D-9D27-6A8021102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78855"/>
              </p:ext>
            </p:extLst>
          </p:nvPr>
        </p:nvGraphicFramePr>
        <p:xfrm>
          <a:off x="989547" y="2565372"/>
          <a:ext cx="4594531" cy="59585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4594531">
                  <a:extLst>
                    <a:ext uri="{9D8B030D-6E8A-4147-A177-3AD203B41FA5}">
                      <a16:colId xmlns:a16="http://schemas.microsoft.com/office/drawing/2014/main" val="2925333670"/>
                    </a:ext>
                  </a:extLst>
                </a:gridCol>
              </a:tblGrid>
              <a:tr h="595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ore-KR" sz="1400" dirty="0"/>
                        <a:t>Reduce </a:t>
                      </a:r>
                      <a:r>
                        <a:rPr lang="en-US" altLang="ko-KR" sz="1400" dirty="0"/>
                        <a:t>11</a:t>
                      </a:r>
                      <a:r>
                        <a:rPr lang="en-US" altLang="ko-Kore-KR" sz="1400" dirty="0"/>
                        <a:t> rainfall variables to </a:t>
                      </a:r>
                      <a:r>
                        <a:rPr lang="en-US" altLang="ko-KR" sz="1400" dirty="0"/>
                        <a:t>8</a:t>
                      </a:r>
                      <a:r>
                        <a:rPr lang="en-US" altLang="ko-Kore-KR" sz="1400" dirty="0"/>
                        <a:t> rainfall variables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50449"/>
                  </a:ext>
                </a:extLst>
              </a:tr>
            </a:tbl>
          </a:graphicData>
        </a:graphic>
      </p:graphicFrame>
      <p:graphicFrame>
        <p:nvGraphicFramePr>
          <p:cNvPr id="21" name="Google Shape;147;gc03fc8ae2f_0_34">
            <a:extLst>
              <a:ext uri="{FF2B5EF4-FFF2-40B4-BE49-F238E27FC236}">
                <a16:creationId xmlns:a16="http://schemas.microsoft.com/office/drawing/2014/main" id="{735DBC82-D984-0A41-82D0-EB7F350BC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91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71698" y="65789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31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REDUCE FEATURES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DFB1374E-FF11-5B4D-8E5B-9B7D0B26708A}"/>
              </a:ext>
            </a:extLst>
          </p:cNvPr>
          <p:cNvGraphicFramePr/>
          <p:nvPr/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River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5F8F91A-EE2A-E145-A4D9-6DE0209C7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96" b="-1"/>
          <a:stretch/>
        </p:blipFill>
        <p:spPr>
          <a:xfrm>
            <a:off x="989540" y="3236877"/>
            <a:ext cx="4525143" cy="280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6490015-1924-8C41-9529-A424E5764932}"/>
              </a:ext>
            </a:extLst>
          </p:cNvPr>
          <p:cNvGraphicFramePr>
            <a:graphicFrameLocks noGrp="1"/>
          </p:cNvGraphicFramePr>
          <p:nvPr/>
        </p:nvGraphicFramePr>
        <p:xfrm>
          <a:off x="991689" y="1849344"/>
          <a:ext cx="4599214" cy="115824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4599214">
                  <a:extLst>
                    <a:ext uri="{9D8B030D-6E8A-4147-A177-3AD203B41FA5}">
                      <a16:colId xmlns:a16="http://schemas.microsoft.com/office/drawing/2014/main" val="3700865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Two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correlated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groups of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rainfall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geograpical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have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found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why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there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are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two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rainfall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groups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chose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Rainfall_S_Piero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represent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precipitation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 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north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and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Rainfall_Incisa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for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precipitation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 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south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5387"/>
                  </a:ext>
                </a:extLst>
              </a:tr>
            </a:tbl>
          </a:graphicData>
        </a:graphic>
      </p:graphicFrame>
      <p:pic>
        <p:nvPicPr>
          <p:cNvPr id="18" name="그림 17" descr="텍스트, 노트북, 디스플레이, 여러개이(가) 표시된 사진&#10;&#10;자동 생성된 설명">
            <a:extLst>
              <a:ext uri="{FF2B5EF4-FFF2-40B4-BE49-F238E27FC236}">
                <a16:creationId xmlns:a16="http://schemas.microsoft.com/office/drawing/2014/main" id="{C267CBC2-7D8F-024C-861F-67A64FC48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80" b="1"/>
          <a:stretch/>
        </p:blipFill>
        <p:spPr>
          <a:xfrm>
            <a:off x="6532495" y="3236877"/>
            <a:ext cx="4525143" cy="235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53D64D-4CF0-564B-81CD-4EAE8350238B}"/>
              </a:ext>
            </a:extLst>
          </p:cNvPr>
          <p:cNvGraphicFramePr>
            <a:graphicFrameLocks noGrp="1"/>
          </p:cNvGraphicFramePr>
          <p:nvPr/>
        </p:nvGraphicFramePr>
        <p:xfrm>
          <a:off x="6491511" y="1925544"/>
          <a:ext cx="4595923" cy="108204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4595923">
                  <a:extLst>
                    <a:ext uri="{9D8B030D-6E8A-4147-A177-3AD203B41FA5}">
                      <a16:colId xmlns:a16="http://schemas.microsoft.com/office/drawing/2014/main" val="613821244"/>
                    </a:ext>
                  </a:extLst>
                </a:gridCol>
              </a:tblGrid>
              <a:tr h="1082040">
                <a:tc>
                  <a:txBody>
                    <a:bodyPr/>
                    <a:lstStyle/>
                    <a:p>
                      <a:pPr algn="l"/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the case of 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Lake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select 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Rainfall_S_Piero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which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has a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strong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correlation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other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precipitation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variables.</a:t>
                      </a:r>
                    </a:p>
                    <a:p>
                      <a:endParaRPr lang="ko-Kore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526838"/>
                  </a:ext>
                </a:extLst>
              </a:tr>
            </a:tbl>
          </a:graphicData>
        </a:graphic>
      </p:graphicFrame>
      <p:graphicFrame>
        <p:nvGraphicFramePr>
          <p:cNvPr id="21" name="Google Shape;139;gc03fc8ae2f_0_26">
            <a:extLst>
              <a:ext uri="{FF2B5EF4-FFF2-40B4-BE49-F238E27FC236}">
                <a16:creationId xmlns:a16="http://schemas.microsoft.com/office/drawing/2014/main" id="{02FAAE0F-9845-D048-8901-CFF85DF1B9B4}"/>
              </a:ext>
            </a:extLst>
          </p:cNvPr>
          <p:cNvGraphicFramePr/>
          <p:nvPr/>
        </p:nvGraphicFramePr>
        <p:xfrm>
          <a:off x="6491511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Lake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15205-7874-F64E-B529-8071AB1F9242}"/>
              </a:ext>
            </a:extLst>
          </p:cNvPr>
          <p:cNvSpPr/>
          <p:nvPr/>
        </p:nvSpPr>
        <p:spPr>
          <a:xfrm>
            <a:off x="6992026" y="3292488"/>
            <a:ext cx="2210590" cy="1391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51A56B-D0B6-CF4C-A27F-82177FE98BF1}"/>
              </a:ext>
            </a:extLst>
          </p:cNvPr>
          <p:cNvSpPr/>
          <p:nvPr/>
        </p:nvSpPr>
        <p:spPr>
          <a:xfrm>
            <a:off x="2855240" y="4089093"/>
            <a:ext cx="1751266" cy="10867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BD108D-24EA-9D4E-8736-AFE0480F30CD}"/>
              </a:ext>
            </a:extLst>
          </p:cNvPr>
          <p:cNvSpPr/>
          <p:nvPr/>
        </p:nvSpPr>
        <p:spPr>
          <a:xfrm>
            <a:off x="1575068" y="3326945"/>
            <a:ext cx="1280164" cy="7621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3C222-1416-5644-8ED7-243D5342E7DE}"/>
              </a:ext>
            </a:extLst>
          </p:cNvPr>
          <p:cNvSpPr txBox="1"/>
          <p:nvPr/>
        </p:nvSpPr>
        <p:spPr>
          <a:xfrm>
            <a:off x="1888830" y="3584908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North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3B261-5FA3-5943-A8EE-A0F8F9CC08E3}"/>
              </a:ext>
            </a:extLst>
          </p:cNvPr>
          <p:cNvSpPr txBox="1"/>
          <p:nvPr/>
        </p:nvSpPr>
        <p:spPr>
          <a:xfrm>
            <a:off x="3482247" y="4509360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South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20" name="Google Shape;147;gc03fc8ae2f_0_34">
            <a:extLst>
              <a:ext uri="{FF2B5EF4-FFF2-40B4-BE49-F238E27FC236}">
                <a16:creationId xmlns:a16="http://schemas.microsoft.com/office/drawing/2014/main" id="{12736B9C-D3C7-BD41-98BD-7DE18240B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CE045F8E-01AF-D346-960A-DB231B425C19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71698" y="656393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32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배달의민족 주아" panose="02020603020101020101" pitchFamily="18" charset="-127"/>
                          <a:cs typeface="Arial" panose="020B0604020202020204" pitchFamily="34" charset="0"/>
                        </a:rPr>
                        <a:t>SELECTION FEATURES</a:t>
                      </a:r>
                      <a:endParaRPr lang="en-US" altLang="ko-Kore-K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U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 the </a:t>
                      </a: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 of Lake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as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 of River Arno.</a:t>
                      </a: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98BF6A-0438-3845-B21D-C6E626F3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98" y="2530221"/>
            <a:ext cx="4263187" cy="2852185"/>
          </a:xfrm>
          <a:prstGeom prst="rect">
            <a:avLst/>
          </a:prstGeom>
        </p:spPr>
      </p:pic>
      <p:graphicFrame>
        <p:nvGraphicFramePr>
          <p:cNvPr id="18" name="Google Shape;139;gc03fc8ae2f_0_26">
            <a:extLst>
              <a:ext uri="{FF2B5EF4-FFF2-40B4-BE49-F238E27FC236}">
                <a16:creationId xmlns:a16="http://schemas.microsoft.com/office/drawing/2014/main" id="{A8856718-3F94-3349-A4DE-F2B9C6A1A368}"/>
              </a:ext>
            </a:extLst>
          </p:cNvPr>
          <p:cNvGraphicFramePr/>
          <p:nvPr/>
        </p:nvGraphicFramePr>
        <p:xfrm>
          <a:off x="907572" y="1393275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River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FA4C412-02CC-B94E-88D5-8A777E2D3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52119"/>
              </p:ext>
            </p:extLst>
          </p:nvPr>
        </p:nvGraphicFramePr>
        <p:xfrm>
          <a:off x="5383530" y="3366671"/>
          <a:ext cx="6431017" cy="197212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6431017">
                  <a:extLst>
                    <a:ext uri="{9D8B030D-6E8A-4147-A177-3AD203B41FA5}">
                      <a16:colId xmlns:a16="http://schemas.microsoft.com/office/drawing/2014/main" val="29842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Earlier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in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analysis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geographical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confirmed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that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there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geographical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relationship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between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Lake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and River Arno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And the Lake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level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of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expected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have a direct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on River Arno.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Therefore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will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include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 of Lake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when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make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model of River Arno.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will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use the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 of Lake </a:t>
                      </a:r>
                      <a:r>
                        <a:rPr lang="fr-FR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Bilancino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as 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</a:t>
                      </a:r>
                      <a:r>
                        <a:rPr lang="fr-FR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r>
                        <a:rPr lang="fr-FR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 of River Arno</a:t>
                      </a:r>
                      <a:r>
                        <a:rPr lang="fr-FR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ore-KR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108728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C8920440-E114-F646-86AF-1ADB21F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612501"/>
              </p:ext>
            </p:extLst>
          </p:nvPr>
        </p:nvGraphicFramePr>
        <p:xfrm>
          <a:off x="5383528" y="2467969"/>
          <a:ext cx="6431017" cy="8306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6431017">
                  <a:extLst>
                    <a:ext uri="{9D8B030D-6E8A-4147-A177-3AD203B41FA5}">
                      <a16:colId xmlns:a16="http://schemas.microsoft.com/office/drawing/2014/main" val="2573371987"/>
                    </a:ext>
                  </a:extLst>
                </a:gridCol>
              </a:tblGrid>
              <a:tr h="83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River Arno Model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9931" marR="69931" marT="34966" marB="34966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891840"/>
                  </a:ext>
                </a:extLst>
              </a:tr>
            </a:tbl>
          </a:graphicData>
        </a:graphic>
      </p:graphicFrame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004A297E-8E6E-D64F-A27E-2AAE30E79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887568"/>
              </p:ext>
            </p:extLst>
          </p:nvPr>
        </p:nvGraphicFramePr>
        <p:xfrm>
          <a:off x="5437809" y="2773663"/>
          <a:ext cx="1309861" cy="48768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1309861">
                  <a:extLst>
                    <a:ext uri="{9D8B030D-6E8A-4147-A177-3AD203B41FA5}">
                      <a16:colId xmlns:a16="http://schemas.microsoft.com/office/drawing/2014/main" val="139839159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Hydrometry of</a:t>
                      </a:r>
                    </a:p>
                    <a:p>
                      <a:pPr algn="ctr"/>
                      <a:r>
                        <a:rPr lang="en-US" altLang="ko-Kore-KR" sz="1300" b="1" dirty="0"/>
                        <a:t>River Arno</a:t>
                      </a:r>
                      <a:endParaRPr lang="ko-Kore-KR" altLang="en-US" sz="13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7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4028"/>
                  </a:ext>
                </a:extLst>
              </a:tr>
            </a:tbl>
          </a:graphicData>
        </a:graphic>
      </p:graphicFrame>
      <p:graphicFrame>
        <p:nvGraphicFramePr>
          <p:cNvPr id="20" name="표 12">
            <a:extLst>
              <a:ext uri="{FF2B5EF4-FFF2-40B4-BE49-F238E27FC236}">
                <a16:creationId xmlns:a16="http://schemas.microsoft.com/office/drawing/2014/main" id="{ACEAE305-BA06-B04F-A8DE-E43F350DE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59977"/>
              </p:ext>
            </p:extLst>
          </p:nvPr>
        </p:nvGraphicFramePr>
        <p:xfrm>
          <a:off x="6788482" y="2815353"/>
          <a:ext cx="371607" cy="470177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71607">
                  <a:extLst>
                    <a:ext uri="{9D8B030D-6E8A-4147-A177-3AD203B41FA5}">
                      <a16:colId xmlns:a16="http://schemas.microsoft.com/office/drawing/2014/main" val="139839159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/>
                        <a:t>=</a:t>
                      </a:r>
                      <a:endParaRPr lang="ko-Kore-KR" altLang="en-US" sz="2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94028"/>
                  </a:ext>
                </a:extLst>
              </a:tr>
            </a:tbl>
          </a:graphicData>
        </a:graphic>
      </p:graphicFrame>
      <p:graphicFrame>
        <p:nvGraphicFramePr>
          <p:cNvPr id="21" name="표 12">
            <a:extLst>
              <a:ext uri="{FF2B5EF4-FFF2-40B4-BE49-F238E27FC236}">
                <a16:creationId xmlns:a16="http://schemas.microsoft.com/office/drawing/2014/main" id="{F826B58F-00F2-9E46-BA73-AF167D9C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10683"/>
              </p:ext>
            </p:extLst>
          </p:nvPr>
        </p:nvGraphicFramePr>
        <p:xfrm>
          <a:off x="7235190" y="2767370"/>
          <a:ext cx="2537460" cy="48768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2537460">
                  <a:extLst>
                    <a:ext uri="{9D8B030D-6E8A-4147-A177-3AD203B41FA5}">
                      <a16:colId xmlns:a16="http://schemas.microsoft.com/office/drawing/2014/main" val="139839159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Feature variable of </a:t>
                      </a:r>
                    </a:p>
                    <a:p>
                      <a:pPr algn="ctr"/>
                      <a:r>
                        <a:rPr lang="en-US" altLang="ko-Kore-KR" sz="1300" b="1" dirty="0"/>
                        <a:t>River Arno</a:t>
                      </a:r>
                      <a:endParaRPr lang="ko-Kore-KR" altLang="en-US" sz="13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7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4028"/>
                  </a:ext>
                </a:extLst>
              </a:tr>
            </a:tbl>
          </a:graphicData>
        </a:graphic>
      </p:graphicFrame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8FDFFC59-780E-0343-A034-234FCCE46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83463"/>
              </p:ext>
            </p:extLst>
          </p:nvPr>
        </p:nvGraphicFramePr>
        <p:xfrm>
          <a:off x="9847751" y="2815353"/>
          <a:ext cx="390605" cy="470177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390605">
                  <a:extLst>
                    <a:ext uri="{9D8B030D-6E8A-4147-A177-3AD203B41FA5}">
                      <a16:colId xmlns:a16="http://schemas.microsoft.com/office/drawing/2014/main" val="139839159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/>
                        <a:t>+</a:t>
                      </a:r>
                      <a:endParaRPr lang="ko-Kore-KR" altLang="en-US" sz="2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94028"/>
                  </a:ext>
                </a:extLst>
              </a:tr>
            </a:tbl>
          </a:graphicData>
        </a:graphic>
      </p:graphicFrame>
      <p:graphicFrame>
        <p:nvGraphicFramePr>
          <p:cNvPr id="23" name="표 12">
            <a:extLst>
              <a:ext uri="{FF2B5EF4-FFF2-40B4-BE49-F238E27FC236}">
                <a16:creationId xmlns:a16="http://schemas.microsoft.com/office/drawing/2014/main" id="{4AFF682E-D54E-434C-AC1F-E2A8CFD51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31900"/>
              </p:ext>
            </p:extLst>
          </p:nvPr>
        </p:nvGraphicFramePr>
        <p:xfrm>
          <a:off x="10261217" y="2767369"/>
          <a:ext cx="1488823" cy="487680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1488823">
                  <a:extLst>
                    <a:ext uri="{9D8B030D-6E8A-4147-A177-3AD203B41FA5}">
                      <a16:colId xmlns:a16="http://schemas.microsoft.com/office/drawing/2014/main" val="1398391591"/>
                    </a:ext>
                  </a:extLst>
                </a:gridCol>
              </a:tblGrid>
              <a:tr h="4701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Target variable of </a:t>
                      </a:r>
                      <a:r>
                        <a:rPr lang="en-US" altLang="ko-Kore-KR" sz="1300" b="1" dirty="0"/>
                        <a:t>Lake </a:t>
                      </a:r>
                      <a:r>
                        <a:rPr lang="en-US" altLang="ko-Kore-KR" sz="1300" b="1" dirty="0" err="1"/>
                        <a:t>Bilancino</a:t>
                      </a:r>
                      <a:endParaRPr lang="ko-Kore-KR" altLang="en-US" sz="13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D9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4028"/>
                  </a:ext>
                </a:extLst>
              </a:tr>
            </a:tbl>
          </a:graphicData>
        </a:graphic>
      </p:graphicFrame>
      <p:graphicFrame>
        <p:nvGraphicFramePr>
          <p:cNvPr id="17" name="Google Shape;147;gc03fc8ae2f_0_34">
            <a:extLst>
              <a:ext uri="{FF2B5EF4-FFF2-40B4-BE49-F238E27FC236}">
                <a16:creationId xmlns:a16="http://schemas.microsoft.com/office/drawing/2014/main" id="{CC39CAEB-96C5-A04C-9018-FA5A281F8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1879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63561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63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1153301184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Ⅳ.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MODELS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244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48BA49-0CD2-904B-A43C-5BD60CD67323}"/>
              </a:ext>
            </a:extLst>
          </p:cNvPr>
          <p:cNvSpPr/>
          <p:nvPr/>
        </p:nvSpPr>
        <p:spPr>
          <a:xfrm>
            <a:off x="1024732" y="3964589"/>
            <a:ext cx="9385359" cy="22336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11" name="Google Shape;144;gc03fc8ae2f_0_34">
            <a:extLst>
              <a:ext uri="{FF2B5EF4-FFF2-40B4-BE49-F238E27FC236}">
                <a16:creationId xmlns:a16="http://schemas.microsoft.com/office/drawing/2014/main" id="{3714EDF7-C682-0F45-A72C-9CFCE205777F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직사각형 15">
            <a:extLst>
              <a:ext uri="{FF2B5EF4-FFF2-40B4-BE49-F238E27FC236}">
                <a16:creationId xmlns:a16="http://schemas.microsoft.com/office/drawing/2014/main" id="{0BDC1B57-E69F-8F4B-828B-EFCA76BB14C8}"/>
              </a:ext>
            </a:extLst>
          </p:cNvPr>
          <p:cNvSpPr/>
          <p:nvPr/>
        </p:nvSpPr>
        <p:spPr>
          <a:xfrm>
            <a:off x="1024733" y="2075808"/>
            <a:ext cx="7606622" cy="1189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1671698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34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3042" y="2075808"/>
            <a:ext cx="810490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페이스북에서 만든 </a:t>
            </a:r>
            <a:r>
              <a:rPr lang="ko-KR" altLang="en-US" dirty="0" err="1">
                <a:latin typeface="+mj-ea"/>
                <a:ea typeface="+mj-ea"/>
              </a:rPr>
              <a:t>시계열</a:t>
            </a:r>
            <a:r>
              <a:rPr lang="ko-KR" altLang="en-US" dirty="0">
                <a:latin typeface="+mj-ea"/>
                <a:ea typeface="+mj-ea"/>
              </a:rPr>
              <a:t> 예측 라이브러리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통계적 지식이 없어도 직관적 </a:t>
            </a:r>
            <a:r>
              <a:rPr lang="ko-KR" altLang="en-US" dirty="0" err="1">
                <a:latin typeface="+mj-ea"/>
                <a:ea typeface="+mj-ea"/>
              </a:rPr>
              <a:t>파라미터를</a:t>
            </a:r>
            <a:r>
              <a:rPr lang="ko-KR" altLang="en-US" dirty="0">
                <a:latin typeface="+mj-ea"/>
                <a:ea typeface="+mj-ea"/>
              </a:rPr>
              <a:t> 통해 모형을 조정할 수 있음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일반적인 경우 </a:t>
            </a:r>
            <a:r>
              <a:rPr lang="ko-KR" altLang="en-US" dirty="0" err="1">
                <a:latin typeface="+mj-ea"/>
                <a:ea typeface="+mj-ea"/>
              </a:rPr>
              <a:t>기본값만을</a:t>
            </a:r>
            <a:r>
              <a:rPr lang="ko-KR" altLang="en-US" dirty="0">
                <a:latin typeface="+mj-ea"/>
                <a:ea typeface="+mj-ea"/>
              </a:rPr>
              <a:t> 사용해도 높은 성능을 보여줌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569" y="4327667"/>
            <a:ext cx="3350692" cy="479102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287897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Facebook Prophet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2" name="Google Shape;147;gc03fc8ae2f_0_34">
            <a:extLst>
              <a:ext uri="{FF2B5EF4-FFF2-40B4-BE49-F238E27FC236}">
                <a16:creationId xmlns:a16="http://schemas.microsoft.com/office/drawing/2014/main" id="{2A295975-40A6-48E3-9227-E33663617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716341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550164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39;gc03fc8ae2f_0_26">
            <a:extLst>
              <a:ext uri="{FF2B5EF4-FFF2-40B4-BE49-F238E27FC236}">
                <a16:creationId xmlns:a16="http://schemas.microsoft.com/office/drawing/2014/main" id="{EC757320-8B93-7945-A090-AE42B8E9C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410271"/>
              </p:ext>
            </p:extLst>
          </p:nvPr>
        </p:nvGraphicFramePr>
        <p:xfrm>
          <a:off x="907572" y="1621883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   Characteristics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8D5CD792-843C-0245-AB05-66A498FB5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699019"/>
              </p:ext>
            </p:extLst>
          </p:nvPr>
        </p:nvGraphicFramePr>
        <p:xfrm>
          <a:off x="907572" y="3703613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   Model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15">
            <a:extLst>
              <a:ext uri="{FF2B5EF4-FFF2-40B4-BE49-F238E27FC236}">
                <a16:creationId xmlns:a16="http://schemas.microsoft.com/office/drawing/2014/main" id="{6DDDF974-E8B5-D048-A25E-2C378EF2C04A}"/>
              </a:ext>
            </a:extLst>
          </p:cNvPr>
          <p:cNvSpPr/>
          <p:nvPr/>
        </p:nvSpPr>
        <p:spPr>
          <a:xfrm>
            <a:off x="1024732" y="4273047"/>
            <a:ext cx="8705055" cy="143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B301EF-3D72-CA4D-9C7A-ED0A7B96B162}"/>
              </a:ext>
            </a:extLst>
          </p:cNvPr>
          <p:cNvSpPr/>
          <p:nvPr/>
        </p:nvSpPr>
        <p:spPr>
          <a:xfrm>
            <a:off x="1123042" y="4210241"/>
            <a:ext cx="8272637" cy="143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Growth</a:t>
            </a:r>
            <a:r>
              <a:rPr lang="ko-KR" altLang="en-US" sz="1500" dirty="0">
                <a:latin typeface="+mj-ea"/>
                <a:ea typeface="+mj-ea"/>
              </a:rPr>
              <a:t> : 특정 지점이 </a:t>
            </a:r>
            <a:r>
              <a:rPr lang="ko-KR" altLang="en-US" sz="1500" dirty="0" err="1">
                <a:latin typeface="+mj-ea"/>
                <a:ea typeface="+mj-ea"/>
              </a:rPr>
              <a:t>change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point인지</a:t>
            </a:r>
            <a:r>
              <a:rPr lang="ko-KR" altLang="en-US" sz="1500" dirty="0">
                <a:latin typeface="+mj-ea"/>
                <a:ea typeface="+mj-ea"/>
              </a:rPr>
              <a:t> 여부를 확률적으로 결정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Seasonality</a:t>
            </a:r>
            <a:r>
              <a:rPr lang="ko-KR" altLang="en-US" sz="1500" dirty="0">
                <a:latin typeface="+mj-ea"/>
                <a:ea typeface="+mj-ea"/>
              </a:rPr>
              <a:t> : 사용자들의 행동 양식으로 주기적으로 나타나는 패턴</a:t>
            </a:r>
            <a:endParaRPr lang="en-US" altLang="ko-KR" sz="15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Holidays</a:t>
            </a:r>
            <a:r>
              <a:rPr lang="ko-KR" altLang="en-US" sz="1500" dirty="0">
                <a:latin typeface="+mj-ea"/>
                <a:ea typeface="+mj-ea"/>
              </a:rPr>
              <a:t> : 주기성을 가지진 않지만 전체 추이에 큰 영향을 주는 이벤트가 미치는 영향의 범위를 설정할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4132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4;gc03fc8ae2f_0_34">
            <a:extLst>
              <a:ext uri="{FF2B5EF4-FFF2-40B4-BE49-F238E27FC236}">
                <a16:creationId xmlns:a16="http://schemas.microsoft.com/office/drawing/2014/main" id="{78B7205F-2F3A-6A44-B8B0-EADAFB070575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1914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35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74" y="2262024"/>
            <a:ext cx="2686425" cy="2333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79" y="3723716"/>
            <a:ext cx="1371791" cy="225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843319" y="2241013"/>
            <a:ext cx="3454267" cy="192122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</a:rPr>
              <a:t>Train data</a:t>
            </a:r>
          </a:p>
          <a:p>
            <a:pPr algn="ctr"/>
            <a:endParaRPr lang="en-US" altLang="ko-KR" sz="17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</a:rPr>
              <a:t>(All days</a:t>
            </a:r>
            <a:r>
              <a:rPr lang="ko-KR" altLang="en-US" sz="1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</a:rPr>
              <a:t>– 365)</a:t>
            </a:r>
            <a:endParaRPr lang="ko-KR" alt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53677" y="2226725"/>
            <a:ext cx="1335529" cy="193551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</a:rPr>
              <a:t>Test data</a:t>
            </a:r>
          </a:p>
          <a:p>
            <a:pPr algn="ctr"/>
            <a:endParaRPr lang="en-US" altLang="ko-KR" sz="17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</a:rPr>
              <a:t>(365 days)</a:t>
            </a:r>
            <a:endParaRPr lang="ko-KR" altLang="en-US" sz="17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37849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  <a:sym typeface="Arial"/>
                        </a:rPr>
                        <a:t>Data Processing for Prophet modeling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405510" y="2226725"/>
            <a:ext cx="2543980" cy="37671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31025" y="3622555"/>
            <a:ext cx="1125415" cy="37671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550164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oogle Shape;139;gc03fc8ae2f_0_26">
            <a:extLst>
              <a:ext uri="{FF2B5EF4-FFF2-40B4-BE49-F238E27FC236}">
                <a16:creationId xmlns:a16="http://schemas.microsoft.com/office/drawing/2014/main" id="{8A69CFFC-223D-B144-9230-3931DFB9E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632279"/>
              </p:ext>
            </p:extLst>
          </p:nvPr>
        </p:nvGraphicFramePr>
        <p:xfrm>
          <a:off x="907572" y="1393275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Change column name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Google Shape;139;gc03fc8ae2f_0_26">
            <a:extLst>
              <a:ext uri="{FF2B5EF4-FFF2-40B4-BE49-F238E27FC236}">
                <a16:creationId xmlns:a16="http://schemas.microsoft.com/office/drawing/2014/main" id="{CACE1E50-72B0-E44D-9C61-9044A1CCA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262727"/>
              </p:ext>
            </p:extLst>
          </p:nvPr>
        </p:nvGraphicFramePr>
        <p:xfrm>
          <a:off x="6813862" y="1391252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Division Dataset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717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4;gc03fc8ae2f_0_34">
            <a:extLst>
              <a:ext uri="{FF2B5EF4-FFF2-40B4-BE49-F238E27FC236}">
                <a16:creationId xmlns:a16="http://schemas.microsoft.com/office/drawing/2014/main" id="{223721D7-DF4E-884A-BC4D-63EBB8F1AE85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72EC40-A912-9147-AE8D-C73831618B24}"/>
              </a:ext>
            </a:extLst>
          </p:cNvPr>
          <p:cNvSpPr/>
          <p:nvPr/>
        </p:nvSpPr>
        <p:spPr>
          <a:xfrm>
            <a:off x="8413903" y="1457323"/>
            <a:ext cx="3384652" cy="4757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15" name="직사각형 15">
            <a:extLst>
              <a:ext uri="{FF2B5EF4-FFF2-40B4-BE49-F238E27FC236}">
                <a16:creationId xmlns:a16="http://schemas.microsoft.com/office/drawing/2014/main" id="{BDA7DA84-43BA-0041-91A5-19C2F34110A4}"/>
              </a:ext>
            </a:extLst>
          </p:cNvPr>
          <p:cNvSpPr/>
          <p:nvPr/>
        </p:nvSpPr>
        <p:spPr>
          <a:xfrm>
            <a:off x="4479893" y="1457323"/>
            <a:ext cx="3600002" cy="47577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5673686C-A25E-4C43-A4BD-0A558862B9BE}"/>
              </a:ext>
            </a:extLst>
          </p:cNvPr>
          <p:cNvSpPr/>
          <p:nvPr/>
        </p:nvSpPr>
        <p:spPr>
          <a:xfrm>
            <a:off x="495344" y="1457325"/>
            <a:ext cx="3600001" cy="4757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r>
              <a:rPr dirty="0"/>
              <a:t>L</a:t>
            </a:r>
          </a:p>
        </p:txBody>
      </p:sp>
      <p:pic>
        <p:nvPicPr>
          <p:cNvPr id="784" name="Screen Shot 2021-02-26 at 2.11.42 AM.png" descr="Screen Shot 2021-02-26 at 2.11.42 AM.png"/>
          <p:cNvPicPr>
            <a:picLocks noChangeAspect="1"/>
          </p:cNvPicPr>
          <p:nvPr/>
        </p:nvPicPr>
        <p:blipFill>
          <a:blip r:embed="rId2"/>
          <a:srcRect r="8755"/>
          <a:stretch>
            <a:fillRect/>
          </a:stretch>
        </p:blipFill>
        <p:spPr>
          <a:xfrm>
            <a:off x="8425079" y="4222751"/>
            <a:ext cx="3362299" cy="145542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7" name="표 12"/>
          <p:cNvGraphicFramePr/>
          <p:nvPr/>
        </p:nvGraphicFramePr>
        <p:xfrm>
          <a:off x="266246" y="816543"/>
          <a:ext cx="11548299" cy="407323"/>
        </p:xfrm>
        <a:graphic>
          <a:graphicData uri="http://schemas.openxmlformats.org/drawingml/2006/table">
            <a:tbl>
              <a:tblPr/>
              <a:tblGrid>
                <a:gridCol w="366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1" algn="l">
                        <a:defRPr sz="1400" b="1"/>
                      </a:pPr>
                      <a:r>
                        <a:t>LSTM-Basic theory</a:t>
                      </a:r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8" name="Google Shape;147;gc03fc8ae2f_0_34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9" name="Screen Shot 2021-02-26 at 1.54.02 AM.png" descr="Screen Shot 2021-02-26 at 1.54.02 AM.png"/>
          <p:cNvPicPr>
            <a:picLocks noChangeAspect="1"/>
          </p:cNvPicPr>
          <p:nvPr/>
        </p:nvPicPr>
        <p:blipFill rotWithShape="1">
          <a:blip r:embed="rId3"/>
          <a:srcRect l="7342" r="9768"/>
          <a:stretch/>
        </p:blipFill>
        <p:spPr>
          <a:xfrm>
            <a:off x="501896" y="2443430"/>
            <a:ext cx="3598238" cy="224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2021-02-26 at 1.55.26 AM.png" descr="Screen Shot 2021-02-26 at 1.55.2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95" y="2469707"/>
            <a:ext cx="2081934" cy="2257335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LSTM의 핵심은 셀 스테이트입니다.…"/>
          <p:cNvSpPr txBox="1"/>
          <p:nvPr/>
        </p:nvSpPr>
        <p:spPr>
          <a:xfrm>
            <a:off x="546179" y="1800409"/>
            <a:ext cx="307872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rPr dirty="0" err="1"/>
              <a:t>LSTM의</a:t>
            </a:r>
            <a:r>
              <a:rPr dirty="0"/>
              <a:t> </a:t>
            </a:r>
            <a:r>
              <a:rPr dirty="0" err="1"/>
              <a:t>핵심은</a:t>
            </a:r>
            <a:r>
              <a:rPr dirty="0"/>
              <a:t> </a:t>
            </a:r>
            <a:r>
              <a:rPr b="1" dirty="0" err="1"/>
              <a:t>셀</a:t>
            </a:r>
            <a:r>
              <a:rPr b="1" dirty="0"/>
              <a:t> </a:t>
            </a:r>
            <a:r>
              <a:rPr b="1" dirty="0" err="1"/>
              <a:t>스테이트</a:t>
            </a:r>
            <a:r>
              <a:rPr dirty="0" err="1"/>
              <a:t>입니다</a:t>
            </a:r>
            <a:r>
              <a:rPr dirty="0"/>
              <a:t>. </a:t>
            </a:r>
          </a:p>
          <a:p>
            <a:pPr>
              <a:lnSpc>
                <a:spcPct val="150000"/>
              </a:lnSpc>
              <a:defRPr sz="1200"/>
            </a:pPr>
            <a:r>
              <a:rPr dirty="0" err="1"/>
              <a:t>아래</a:t>
            </a:r>
            <a:r>
              <a:rPr dirty="0"/>
              <a:t> </a:t>
            </a:r>
            <a:r>
              <a:rPr dirty="0" err="1"/>
              <a:t>다이어그램</a:t>
            </a:r>
            <a:r>
              <a:rPr dirty="0"/>
              <a:t> </a:t>
            </a:r>
            <a:r>
              <a:rPr dirty="0" err="1"/>
              <a:t>상단에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수평선입니다</a:t>
            </a:r>
            <a:r>
              <a:rPr dirty="0"/>
              <a:t>.</a:t>
            </a:r>
          </a:p>
        </p:txBody>
      </p:sp>
      <p:sp>
        <p:nvSpPr>
          <p:cNvPr id="792" name="셀 스테이트는 아주 마이너한 선형 연산을 거치고 전체 체인을…"/>
          <p:cNvSpPr txBox="1"/>
          <p:nvPr/>
        </p:nvSpPr>
        <p:spPr>
          <a:xfrm>
            <a:off x="546179" y="4727042"/>
            <a:ext cx="357151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스테이트는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아주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마이너한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선형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연산을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거치고</a:t>
            </a:r>
            <a:r>
              <a:rPr dirty="0">
                <a:latin typeface="+mj-ea"/>
                <a:ea typeface="+mj-ea"/>
              </a:rPr>
              <a:t> </a:t>
            </a:r>
            <a:endParaRPr 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전체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체인을</a:t>
            </a:r>
            <a:r>
              <a:rPr lang="ko-Kore-KR" alt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관통합니다</a:t>
            </a:r>
            <a:r>
              <a:rPr dirty="0">
                <a:latin typeface="+mj-ea"/>
                <a:ea typeface="+mj-ea"/>
              </a:rPr>
              <a:t>.  </a:t>
            </a:r>
            <a:r>
              <a:rPr dirty="0" err="1">
                <a:latin typeface="+mj-ea"/>
                <a:ea typeface="+mj-ea"/>
              </a:rPr>
              <a:t>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구조로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인해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정보는</a:t>
            </a:r>
            <a:r>
              <a:rPr dirty="0">
                <a:latin typeface="+mj-ea"/>
                <a:ea typeface="+mj-ea"/>
              </a:rPr>
              <a:t> </a:t>
            </a:r>
            <a:endParaRPr 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큰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변함없이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계속적으로</a:t>
            </a:r>
            <a:r>
              <a:rPr dirty="0">
                <a:latin typeface="+mj-ea"/>
                <a:ea typeface="+mj-ea"/>
              </a:rPr>
              <a:t> </a:t>
            </a:r>
            <a:r>
              <a:rPr lang="ko-Kore-KR" alt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다음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단계에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전달되게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됩니다</a:t>
            </a:r>
            <a:r>
              <a:rPr dirty="0">
                <a:latin typeface="+mj-ea"/>
                <a:ea typeface="+mj-ea"/>
              </a:rPr>
              <a:t>. </a:t>
            </a:r>
          </a:p>
        </p:txBody>
      </p:sp>
      <p:sp>
        <p:nvSpPr>
          <p:cNvPr id="793" name="게이트들은 선택적으로 정보들이 흘러들어 갈 수 있도록…"/>
          <p:cNvSpPr txBox="1"/>
          <p:nvPr/>
        </p:nvSpPr>
        <p:spPr>
          <a:xfrm>
            <a:off x="4587568" y="4777796"/>
            <a:ext cx="3384652" cy="888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rPr b="1" dirty="0" err="1">
                <a:latin typeface="+mj-ea"/>
                <a:ea typeface="+mj-ea"/>
              </a:rPr>
              <a:t>게이트</a:t>
            </a:r>
            <a:r>
              <a:rPr dirty="0" err="1">
                <a:latin typeface="+mj-ea"/>
                <a:ea typeface="+mj-ea"/>
              </a:rPr>
              <a:t>들은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선택적으로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정보들이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흘러들어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갈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수</a:t>
            </a:r>
            <a:r>
              <a:rPr dirty="0">
                <a:latin typeface="+mj-ea"/>
                <a:ea typeface="+mj-ea"/>
              </a:rPr>
              <a:t> </a:t>
            </a:r>
            <a:endParaRPr 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있도록</a:t>
            </a:r>
            <a:r>
              <a:rPr lang="ko-Kore-KR" alt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만드는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장치이며</a:t>
            </a:r>
            <a:r>
              <a:rPr dirty="0">
                <a:latin typeface="+mj-ea"/>
                <a:ea typeface="+mj-ea"/>
              </a:rPr>
              <a:t>, </a:t>
            </a:r>
            <a:r>
              <a:rPr dirty="0" err="1">
                <a:latin typeface="+mj-ea"/>
                <a:ea typeface="+mj-ea"/>
              </a:rPr>
              <a:t>시그모이드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뉴럴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넷과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점단위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곱하기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연산으로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이루어져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있습니다</a:t>
            </a:r>
            <a:r>
              <a:rPr dirty="0">
                <a:latin typeface="+mj-ea"/>
                <a:ea typeface="+mj-ea"/>
              </a:rPr>
              <a:t>.</a:t>
            </a:r>
          </a:p>
        </p:txBody>
      </p:sp>
      <p:sp>
        <p:nvSpPr>
          <p:cNvPr id="794" name="시그모이드 레이는 0 혹은 1의 값을 출력합니다.…"/>
          <p:cNvSpPr txBox="1"/>
          <p:nvPr/>
        </p:nvSpPr>
        <p:spPr>
          <a:xfrm>
            <a:off x="8508438" y="2048243"/>
            <a:ext cx="3224155" cy="227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시그모이드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레이는</a:t>
            </a:r>
            <a:r>
              <a:rPr dirty="0">
                <a:latin typeface="+mj-ea"/>
                <a:ea typeface="+mj-ea"/>
              </a:rPr>
              <a:t> 0 </a:t>
            </a:r>
            <a:r>
              <a:rPr dirty="0" err="1">
                <a:latin typeface="+mj-ea"/>
                <a:ea typeface="+mj-ea"/>
              </a:rPr>
              <a:t>혹은</a:t>
            </a:r>
            <a:r>
              <a:rPr dirty="0">
                <a:latin typeface="+mj-ea"/>
                <a:ea typeface="+mj-ea"/>
              </a:rPr>
              <a:t> 1의 </a:t>
            </a:r>
            <a:r>
              <a:rPr dirty="0" err="1">
                <a:latin typeface="+mj-ea"/>
                <a:ea typeface="+mj-ea"/>
              </a:rPr>
              <a:t>값을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출력합니다</a:t>
            </a:r>
            <a:r>
              <a:rPr dirty="0">
                <a:latin typeface="+mj-ea"/>
                <a:ea typeface="+mj-ea"/>
              </a:rPr>
              <a:t>. </a:t>
            </a:r>
            <a:r>
              <a:rPr lang="ko-Kore-KR" alt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그리고</a:t>
            </a:r>
            <a:r>
              <a:rPr dirty="0">
                <a:latin typeface="+mj-ea"/>
                <a:ea typeface="+mj-ea"/>
              </a:rPr>
              <a:t>, </a:t>
            </a:r>
            <a:r>
              <a:rPr dirty="0" err="1">
                <a:latin typeface="+mj-ea"/>
                <a:ea typeface="+mj-ea"/>
              </a:rPr>
              <a:t>각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구성요</a:t>
            </a:r>
            <a:r>
              <a:rPr lang="ko-Kore-KR" altLang="en-US" dirty="0">
                <a:latin typeface="+mj-ea"/>
                <a:ea typeface="+mj-ea"/>
              </a:rPr>
              <a:t>소</a:t>
            </a:r>
            <a:r>
              <a:rPr dirty="0" err="1">
                <a:latin typeface="+mj-ea"/>
                <a:ea typeface="+mj-ea"/>
              </a:rPr>
              <a:t>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얼마만큼의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영향을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주게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될지를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결정해주는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역할을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합니다</a:t>
            </a:r>
            <a:r>
              <a:rPr dirty="0">
                <a:latin typeface="+mj-ea"/>
                <a:ea typeface="+mj-ea"/>
              </a:rPr>
              <a:t>. 0이라는 </a:t>
            </a:r>
            <a:r>
              <a:rPr dirty="0" err="1">
                <a:latin typeface="+mj-ea"/>
                <a:ea typeface="+mj-ea"/>
              </a:rPr>
              <a:t>값을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가지게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된다면</a:t>
            </a:r>
            <a:r>
              <a:rPr dirty="0">
                <a:latin typeface="+mj-ea"/>
                <a:ea typeface="+mj-ea"/>
              </a:rPr>
              <a:t>,</a:t>
            </a:r>
            <a:r>
              <a:rPr lang="ko-Kore-KR" alt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미래의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결과에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영향을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주지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않게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만듭니다</a:t>
            </a:r>
            <a:r>
              <a:rPr dirty="0">
                <a:latin typeface="+mj-ea"/>
                <a:ea typeface="+mj-ea"/>
              </a:rPr>
              <a:t>. </a:t>
            </a:r>
            <a:r>
              <a:rPr dirty="0" err="1">
                <a:latin typeface="+mj-ea"/>
                <a:ea typeface="+mj-ea"/>
              </a:rPr>
              <a:t>반면</a:t>
            </a:r>
            <a:r>
              <a:rPr dirty="0">
                <a:latin typeface="+mj-ea"/>
                <a:ea typeface="+mj-ea"/>
              </a:rPr>
              <a:t> 1이라는 </a:t>
            </a:r>
            <a:r>
              <a:rPr dirty="0" err="1">
                <a:latin typeface="+mj-ea"/>
                <a:ea typeface="+mj-ea"/>
              </a:rPr>
              <a:t>값은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해당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구성요소가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확실히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미래의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예측결과에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영향을</a:t>
            </a:r>
            <a:endParaRPr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1200"/>
            </a:pPr>
            <a:r>
              <a:rPr dirty="0" err="1">
                <a:latin typeface="+mj-ea"/>
                <a:ea typeface="+mj-ea"/>
              </a:rPr>
              <a:t>주도록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데이터가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흘러가게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만듭니다</a:t>
            </a:r>
            <a:r>
              <a:rPr dirty="0">
                <a:latin typeface="+mj-ea"/>
                <a:ea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2965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gc03fc8ae2f_0_34">
            <a:extLst>
              <a:ext uri="{FF2B5EF4-FFF2-40B4-BE49-F238E27FC236}">
                <a16:creationId xmlns:a16="http://schemas.microsoft.com/office/drawing/2014/main" id="{77FDECB3-1B88-234E-A70D-6755224328E5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BBB6F9-35A5-F344-BF7F-6C147406F5D4}"/>
              </a:ext>
            </a:extLst>
          </p:cNvPr>
          <p:cNvSpPr/>
          <p:nvPr/>
        </p:nvSpPr>
        <p:spPr>
          <a:xfrm>
            <a:off x="7323980" y="1457323"/>
            <a:ext cx="4474575" cy="4757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graphicFrame>
        <p:nvGraphicFramePr>
          <p:cNvPr id="799" name="표 12"/>
          <p:cNvGraphicFramePr/>
          <p:nvPr/>
        </p:nvGraphicFramePr>
        <p:xfrm>
          <a:off x="266246" y="816543"/>
          <a:ext cx="11548299" cy="407323"/>
        </p:xfrm>
        <a:graphic>
          <a:graphicData uri="http://schemas.openxmlformats.org/drawingml/2006/table">
            <a:tbl>
              <a:tblPr/>
              <a:tblGrid>
                <a:gridCol w="366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1" algn="l">
                        <a:defRPr sz="1400" b="1"/>
                      </a:pPr>
                      <a:r>
                        <a:t>LSTM-dataSet</a:t>
                      </a:r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400"/>
                      </a:pPr>
                      <a:endParaRPr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0" name="Google Shape;147;gc03fc8ae2f_0_34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1" name="Table"/>
          <p:cNvGraphicFramePr/>
          <p:nvPr>
            <p:extLst>
              <p:ext uri="{D42A27DB-BD31-4B8C-83A1-F6EECF244321}">
                <p14:modId xmlns:p14="http://schemas.microsoft.com/office/powerpoint/2010/main" val="4212845543"/>
              </p:ext>
            </p:extLst>
          </p:nvPr>
        </p:nvGraphicFramePr>
        <p:xfrm>
          <a:off x="338798" y="1557027"/>
          <a:ext cx="6223000" cy="447040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Rainfall_Gallicano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Rainfall_Pontetetto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Rainfall_Monte_Serra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Depth_to_Groundwater_LT2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04/01/2006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05/01/2006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06/01/2006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07/01/2006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08/01/2006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-15.08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-15.04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-14.96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-14.9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-14.93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-14.97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25/01/2006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-14.95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02" name="Rectangle"/>
          <p:cNvSpPr/>
          <p:nvPr/>
        </p:nvSpPr>
        <p:spPr>
          <a:xfrm>
            <a:off x="376898" y="1990858"/>
            <a:ext cx="6135282" cy="2540001"/>
          </a:xfrm>
          <a:prstGeom prst="rect">
            <a:avLst/>
          </a:prstGeom>
          <a:ln w="25400">
            <a:solidFill>
              <a:srgbClr val="FF644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3" name="Rectangle"/>
          <p:cNvSpPr/>
          <p:nvPr/>
        </p:nvSpPr>
        <p:spPr>
          <a:xfrm>
            <a:off x="402298" y="2240413"/>
            <a:ext cx="6146801" cy="2567179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4" name="Rectangle"/>
          <p:cNvSpPr/>
          <p:nvPr/>
        </p:nvSpPr>
        <p:spPr>
          <a:xfrm>
            <a:off x="440398" y="2494413"/>
            <a:ext cx="6146801" cy="2540001"/>
          </a:xfrm>
          <a:prstGeom prst="rect">
            <a:avLst/>
          </a:prstGeom>
          <a:ln w="25400">
            <a:solidFill>
              <a:srgbClr val="61D83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5" name="Rectangle"/>
          <p:cNvSpPr/>
          <p:nvPr/>
        </p:nvSpPr>
        <p:spPr>
          <a:xfrm>
            <a:off x="1608798" y="1999113"/>
            <a:ext cx="3708401" cy="4069335"/>
          </a:xfrm>
          <a:prstGeom prst="rect">
            <a:avLst/>
          </a:prstGeom>
          <a:solidFill>
            <a:srgbClr val="FF95CA">
              <a:alpha val="25854"/>
            </a:srgbClr>
          </a:solidFill>
          <a:ln w="25400">
            <a:solidFill>
              <a:srgbClr val="B51700">
                <a:alpha val="25854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1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06" name="{                                            X                                           }"/>
          <p:cNvSpPr txBox="1"/>
          <p:nvPr/>
        </p:nvSpPr>
        <p:spPr>
          <a:xfrm>
            <a:off x="1608798" y="6104221"/>
            <a:ext cx="3671482" cy="25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{                                            X                                           }</a:t>
            </a:r>
          </a:p>
        </p:txBody>
      </p:sp>
      <p:sp>
        <p:nvSpPr>
          <p:cNvPr id="807" name="{              y          }"/>
          <p:cNvSpPr txBox="1"/>
          <p:nvPr/>
        </p:nvSpPr>
        <p:spPr>
          <a:xfrm>
            <a:off x="5342598" y="6104221"/>
            <a:ext cx="1219201" cy="25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{              y          }</a:t>
            </a:r>
          </a:p>
        </p:txBody>
      </p:sp>
      <p:sp>
        <p:nvSpPr>
          <p:cNvPr id="808" name="3"/>
          <p:cNvSpPr/>
          <p:nvPr/>
        </p:nvSpPr>
        <p:spPr>
          <a:xfrm>
            <a:off x="6609904" y="2481713"/>
            <a:ext cx="332896" cy="332896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809" name="2"/>
          <p:cNvSpPr/>
          <p:nvPr/>
        </p:nvSpPr>
        <p:spPr>
          <a:xfrm>
            <a:off x="6609904" y="2227713"/>
            <a:ext cx="332896" cy="33289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810" name="1"/>
          <p:cNvSpPr/>
          <p:nvPr/>
        </p:nvSpPr>
        <p:spPr>
          <a:xfrm>
            <a:off x="6609904" y="1973713"/>
            <a:ext cx="332896" cy="332896"/>
          </a:xfrm>
          <a:prstGeom prst="ellipse">
            <a:avLst/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811" name="&gt;3"/>
          <p:cNvSpPr/>
          <p:nvPr/>
        </p:nvSpPr>
        <p:spPr>
          <a:xfrm>
            <a:off x="6609904" y="4727435"/>
            <a:ext cx="482788" cy="332896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&gt;3</a:t>
            </a:r>
          </a:p>
        </p:txBody>
      </p:sp>
      <p:sp>
        <p:nvSpPr>
          <p:cNvPr id="812" name="&gt;2"/>
          <p:cNvSpPr/>
          <p:nvPr/>
        </p:nvSpPr>
        <p:spPr>
          <a:xfrm>
            <a:off x="6609904" y="4473435"/>
            <a:ext cx="482788" cy="332896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&gt;2</a:t>
            </a:r>
          </a:p>
        </p:txBody>
      </p:sp>
      <p:sp>
        <p:nvSpPr>
          <p:cNvPr id="813" name="&gt;1"/>
          <p:cNvSpPr/>
          <p:nvPr/>
        </p:nvSpPr>
        <p:spPr>
          <a:xfrm>
            <a:off x="6609904" y="4219435"/>
            <a:ext cx="482788" cy="332896"/>
          </a:xfrm>
          <a:prstGeom prst="ellipse">
            <a:avLst/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&gt;1</a:t>
            </a:r>
          </a:p>
        </p:txBody>
      </p:sp>
      <p:sp>
        <p:nvSpPr>
          <p:cNvPr id="814" name="Line"/>
          <p:cNvSpPr/>
          <p:nvPr/>
        </p:nvSpPr>
        <p:spPr>
          <a:xfrm>
            <a:off x="6801751" y="2964313"/>
            <a:ext cx="1" cy="10685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15" name="Line"/>
          <p:cNvSpPr/>
          <p:nvPr/>
        </p:nvSpPr>
        <p:spPr>
          <a:xfrm flipH="1">
            <a:off x="7134826" y="1973713"/>
            <a:ext cx="1" cy="409473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16" name="Ct-1"/>
          <p:cNvSpPr txBox="1"/>
          <p:nvPr/>
        </p:nvSpPr>
        <p:spPr>
          <a:xfrm>
            <a:off x="6919715" y="1705198"/>
            <a:ext cx="3511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</a:t>
            </a:r>
            <a:r>
              <a:rPr sz="800"/>
              <a:t>t-1</a:t>
            </a:r>
          </a:p>
        </p:txBody>
      </p:sp>
      <p:sp>
        <p:nvSpPr>
          <p:cNvPr id="817" name="Ct"/>
          <p:cNvSpPr txBox="1"/>
          <p:nvPr/>
        </p:nvSpPr>
        <p:spPr>
          <a:xfrm>
            <a:off x="6959272" y="6036140"/>
            <a:ext cx="26077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</a:t>
            </a:r>
            <a:r>
              <a:rPr sz="800"/>
              <a:t>t</a:t>
            </a:r>
          </a:p>
        </p:txBody>
      </p:sp>
      <p:sp>
        <p:nvSpPr>
          <p:cNvPr id="818" name="X"/>
          <p:cNvSpPr/>
          <p:nvPr/>
        </p:nvSpPr>
        <p:spPr>
          <a:xfrm>
            <a:off x="6968379" y="2806023"/>
            <a:ext cx="332896" cy="332896"/>
          </a:xfrm>
          <a:prstGeom prst="ellipse">
            <a:avLst/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X</a:t>
            </a:r>
          </a:p>
        </p:txBody>
      </p:sp>
      <p:sp>
        <p:nvSpPr>
          <p:cNvPr id="819" name="+"/>
          <p:cNvSpPr/>
          <p:nvPr/>
        </p:nvSpPr>
        <p:spPr>
          <a:xfrm>
            <a:off x="6968379" y="3867333"/>
            <a:ext cx="332896" cy="332896"/>
          </a:xfrm>
          <a:prstGeom prst="ellipse">
            <a:avLst/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820" name="def split_dataSet(data,n_steps_in,n_steps_out):…"/>
          <p:cNvSpPr txBox="1"/>
          <p:nvPr/>
        </p:nvSpPr>
        <p:spPr>
          <a:xfrm>
            <a:off x="7404066" y="1566037"/>
            <a:ext cx="4157839" cy="1799845"/>
          </a:xfrm>
          <a:prstGeom prst="rect">
            <a:avLst/>
          </a:prstGeom>
          <a:ln w="25400">
            <a:solidFill>
              <a:srgbClr val="D5D5D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def split_dataSet(data,n_steps_in,n_steps_out):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X,y = list(),list()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for i in range(len(data)):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end_ix = i + n_steps_in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out_end_ix = end_ix + n_steps_out-1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if out_end_ix &gt; len(data):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break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data_x,data_y = data[i:end_ix, 1:],data[end_ix-1:out_end_ix,0]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X.append(data_x)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y.append(data_y)</a:t>
            </a:r>
          </a:p>
          <a:p>
            <a:pPr defTabSz="457200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return np.array(X), np.array(y)</a:t>
            </a:r>
          </a:p>
        </p:txBody>
      </p:sp>
      <p:sp>
        <p:nvSpPr>
          <p:cNvPr id="821" name="LSTM의 핵심은…"/>
          <p:cNvSpPr/>
          <p:nvPr/>
        </p:nvSpPr>
        <p:spPr>
          <a:xfrm>
            <a:off x="7499767" y="3987367"/>
            <a:ext cx="1452655" cy="836445"/>
          </a:xfrm>
          <a:prstGeom prst="roundRect">
            <a:avLst>
              <a:gd name="adj" fmla="val 22775"/>
            </a:avLst>
          </a:prstGeom>
          <a:solidFill>
            <a:srgbClr val="FFFFFF"/>
          </a:solidFill>
          <a:ln w="25400">
            <a:solidFill>
              <a:schemeClr val="accent5">
                <a:lumOff val="-7843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t>LSTM의 핵심은</a:t>
            </a:r>
          </a:p>
          <a:p>
            <a:pPr>
              <a:defRPr sz="1300"/>
            </a:pPr>
            <a:r>
              <a:t>셀 스테이트</a:t>
            </a:r>
          </a:p>
        </p:txBody>
      </p:sp>
      <p:sp>
        <p:nvSpPr>
          <p:cNvPr id="822" name="셀 스테이트는…"/>
          <p:cNvSpPr/>
          <p:nvPr/>
        </p:nvSpPr>
        <p:spPr>
          <a:xfrm>
            <a:off x="8685494" y="3989020"/>
            <a:ext cx="1452655" cy="836444"/>
          </a:xfrm>
          <a:prstGeom prst="roundRect">
            <a:avLst>
              <a:gd name="adj" fmla="val 22775"/>
            </a:avLst>
          </a:prstGeom>
          <a:solidFill>
            <a:srgbClr val="FFFFFF"/>
          </a:solidFill>
          <a:ln w="25400">
            <a:solidFill>
              <a:schemeClr val="accent5">
                <a:lumOff val="-7843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t>셀 스테이트는 </a:t>
            </a:r>
          </a:p>
          <a:p>
            <a:r>
              <a:rPr sz="1300"/>
              <a:t>데이타 체인을 통과</a:t>
            </a:r>
          </a:p>
        </p:txBody>
      </p:sp>
      <p:sp>
        <p:nvSpPr>
          <p:cNvPr id="823" name="데이타 체인을 위한…"/>
          <p:cNvSpPr/>
          <p:nvPr/>
        </p:nvSpPr>
        <p:spPr>
          <a:xfrm>
            <a:off x="10037328" y="3989020"/>
            <a:ext cx="1452655" cy="836444"/>
          </a:xfrm>
          <a:prstGeom prst="roundRect">
            <a:avLst>
              <a:gd name="adj" fmla="val 22775"/>
            </a:avLst>
          </a:prstGeom>
          <a:solidFill>
            <a:srgbClr val="FFFFFF"/>
          </a:solidFill>
          <a:ln w="25400">
            <a:solidFill>
              <a:schemeClr val="accent5">
                <a:lumOff val="-7843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300"/>
            </a:pPr>
            <a:r>
              <a:t>데이타 체인을 위한</a:t>
            </a:r>
          </a:p>
          <a:p>
            <a:pPr>
              <a:defRPr sz="1300"/>
            </a:pPr>
            <a:r>
              <a:t>Data set 함수</a:t>
            </a:r>
          </a:p>
        </p:txBody>
      </p:sp>
    </p:spTree>
    <p:extLst>
      <p:ext uri="{BB962C8B-B14F-4D97-AF65-F5344CB8AC3E}">
        <p14:creationId xmlns:p14="http://schemas.microsoft.com/office/powerpoint/2010/main" val="184358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4;gc03fc8ae2f_0_34">
            <a:extLst>
              <a:ext uri="{FF2B5EF4-FFF2-40B4-BE49-F238E27FC236}">
                <a16:creationId xmlns:a16="http://schemas.microsoft.com/office/drawing/2014/main" id="{17E40425-6F5B-9F47-8110-1D95F45E4AA5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7" name="표 12"/>
          <p:cNvGraphicFramePr/>
          <p:nvPr/>
        </p:nvGraphicFramePr>
        <p:xfrm>
          <a:off x="266246" y="816543"/>
          <a:ext cx="11548299" cy="407323"/>
        </p:xfrm>
        <a:graphic>
          <a:graphicData uri="http://schemas.openxmlformats.org/drawingml/2006/table">
            <a:tbl>
              <a:tblPr/>
              <a:tblGrid>
                <a:gridCol w="366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1" algn="l">
                        <a:defRPr sz="1400" b="1"/>
                      </a:pPr>
                      <a:r>
                        <a:rPr dirty="0"/>
                        <a:t>LSTM- Basic setting</a:t>
                      </a:r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8" name="Google Shape;147;gc03fc8ae2f_0_34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9" name="직사각형 15"/>
          <p:cNvSpPr/>
          <p:nvPr/>
        </p:nvSpPr>
        <p:spPr>
          <a:xfrm>
            <a:off x="495344" y="1457325"/>
            <a:ext cx="3600001" cy="4757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r>
              <a:rPr dirty="0"/>
              <a:t>L</a:t>
            </a:r>
          </a:p>
        </p:txBody>
      </p:sp>
      <p:pic>
        <p:nvPicPr>
          <p:cNvPr id="830" name="Screen Shot 2021-02-26 at 3.32.30 AM.png" descr="Screen Shot 2021-02-26 at 3.32.30 AM.png"/>
          <p:cNvPicPr>
            <a:picLocks noChangeAspect="1"/>
          </p:cNvPicPr>
          <p:nvPr/>
        </p:nvPicPr>
        <p:blipFill rotWithShape="1">
          <a:blip r:embed="rId2"/>
          <a:srcRect t="10686"/>
          <a:stretch/>
        </p:blipFill>
        <p:spPr>
          <a:xfrm>
            <a:off x="499385" y="3276674"/>
            <a:ext cx="3587488" cy="223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직사각형 15"/>
          <p:cNvSpPr/>
          <p:nvPr/>
        </p:nvSpPr>
        <p:spPr>
          <a:xfrm>
            <a:off x="4479893" y="1457323"/>
            <a:ext cx="3600002" cy="47577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pic>
        <p:nvPicPr>
          <p:cNvPr id="832" name="Screen Shot 2021-02-26 at 3.32.54 AM.png" descr="Screen Shot 2021-02-26 at 3.32.54 AM.png"/>
          <p:cNvPicPr>
            <a:picLocks noChangeAspect="1"/>
          </p:cNvPicPr>
          <p:nvPr/>
        </p:nvPicPr>
        <p:blipFill>
          <a:blip r:embed="rId3"/>
          <a:srcRect l="434" r="4112"/>
          <a:stretch>
            <a:fillRect/>
          </a:stretch>
        </p:blipFill>
        <p:spPr>
          <a:xfrm>
            <a:off x="4479867" y="3276674"/>
            <a:ext cx="3600001" cy="223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epoch = 50 에서…"/>
          <p:cNvSpPr txBox="1"/>
          <p:nvPr/>
        </p:nvSpPr>
        <p:spPr>
          <a:xfrm>
            <a:off x="686167" y="1919843"/>
            <a:ext cx="326889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b="1" dirty="0">
                <a:latin typeface="+mj-ea"/>
                <a:ea typeface="+mj-ea"/>
              </a:rPr>
              <a:t>epoch = 50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에서</a:t>
            </a:r>
            <a:r>
              <a:rPr dirty="0">
                <a:latin typeface="+mj-ea"/>
                <a:ea typeface="+mj-ea"/>
              </a:rPr>
              <a:t> </a:t>
            </a:r>
            <a:r>
              <a:rPr b="1" dirty="0">
                <a:latin typeface="+mj-ea"/>
                <a:ea typeface="+mj-ea"/>
              </a:rPr>
              <a:t>LOSS  RATE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는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이미</a:t>
            </a:r>
            <a:r>
              <a:rPr dirty="0">
                <a:latin typeface="+mj-ea"/>
                <a:ea typeface="+mj-ea"/>
              </a:rPr>
              <a:t> </a:t>
            </a:r>
            <a:endParaRPr lang="en-US" dirty="0">
              <a:latin typeface="+mj-ea"/>
              <a:ea typeface="+mj-ea"/>
            </a:endParaRPr>
          </a:p>
          <a:p>
            <a:r>
              <a:rPr dirty="0" err="1">
                <a:latin typeface="+mj-ea"/>
                <a:ea typeface="+mj-ea"/>
              </a:rPr>
              <a:t>충분히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낮은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값을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보여줌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834" name="Arrow"/>
          <p:cNvSpPr/>
          <p:nvPr/>
        </p:nvSpPr>
        <p:spPr>
          <a:xfrm>
            <a:off x="5426640" y="3502470"/>
            <a:ext cx="427821" cy="200452"/>
          </a:xfrm>
          <a:prstGeom prst="rightArrow">
            <a:avLst>
              <a:gd name="adj1" fmla="val 32000"/>
              <a:gd name="adj2" fmla="val 136594"/>
            </a:avLst>
          </a:prstGeom>
          <a:solidFill>
            <a:schemeClr val="accent2">
              <a:lumOff val="15686"/>
            </a:schemeClr>
          </a:solidFill>
          <a:ln w="25400">
            <a:solidFill>
              <a:srgbClr val="03FE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35" name="Arrow"/>
          <p:cNvSpPr/>
          <p:nvPr/>
        </p:nvSpPr>
        <p:spPr>
          <a:xfrm>
            <a:off x="7657179" y="4769995"/>
            <a:ext cx="256541" cy="8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1B1D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36" name="실제값"/>
          <p:cNvSpPr txBox="1"/>
          <p:nvPr/>
        </p:nvSpPr>
        <p:spPr>
          <a:xfrm>
            <a:off x="5440176" y="3663801"/>
            <a:ext cx="40074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실제값</a:t>
            </a:r>
          </a:p>
        </p:txBody>
      </p:sp>
      <p:sp>
        <p:nvSpPr>
          <p:cNvPr id="837" name="예측값"/>
          <p:cNvSpPr txBox="1"/>
          <p:nvPr/>
        </p:nvSpPr>
        <p:spPr>
          <a:xfrm>
            <a:off x="7585075" y="4573011"/>
            <a:ext cx="40075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/>
            </a:lvl1pPr>
          </a:lstStyle>
          <a:p>
            <a:r>
              <a:t>예측값</a:t>
            </a:r>
          </a:p>
        </p:txBody>
      </p:sp>
      <p:sp>
        <p:nvSpPr>
          <p:cNvPr id="838" name="2여년치의 dataSet으로 다음1년치를 예상"/>
          <p:cNvSpPr txBox="1"/>
          <p:nvPr/>
        </p:nvSpPr>
        <p:spPr>
          <a:xfrm>
            <a:off x="4559364" y="2815510"/>
            <a:ext cx="3441005" cy="30777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latin typeface="+mj-ea"/>
                <a:ea typeface="+mj-ea"/>
              </a:rPr>
              <a:t>2년치의 </a:t>
            </a:r>
            <a:r>
              <a:rPr dirty="0" err="1">
                <a:latin typeface="+mj-ea"/>
                <a:ea typeface="+mj-ea"/>
              </a:rPr>
              <a:t>dataSet으로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다</a:t>
            </a:r>
            <a:r>
              <a:rPr lang="en-US" dirty="0" err="1">
                <a:latin typeface="+mj-ea"/>
                <a:ea typeface="+mj-ea"/>
              </a:rPr>
              <a:t>가올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dirty="0">
                <a:latin typeface="+mj-ea"/>
                <a:ea typeface="+mj-ea"/>
              </a:rPr>
              <a:t>1년치를 </a:t>
            </a:r>
            <a:r>
              <a:rPr dirty="0" err="1">
                <a:latin typeface="+mj-ea"/>
                <a:ea typeface="+mj-ea"/>
              </a:rPr>
              <a:t>예상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839" name="Multivariate Multi-Step LSTM Models…"/>
          <p:cNvSpPr txBox="1"/>
          <p:nvPr/>
        </p:nvSpPr>
        <p:spPr>
          <a:xfrm>
            <a:off x="4671535" y="1890235"/>
            <a:ext cx="306750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fr-FR" b="1" dirty="0" err="1"/>
              <a:t>Multivariate</a:t>
            </a:r>
            <a:r>
              <a:rPr lang="fr-FR" b="1" dirty="0"/>
              <a:t> Multi-</a:t>
            </a:r>
            <a:r>
              <a:rPr lang="fr-FR" b="1" dirty="0" err="1"/>
              <a:t>Step</a:t>
            </a:r>
            <a:r>
              <a:rPr lang="fr-FR" b="1" dirty="0"/>
              <a:t> LSTM </a:t>
            </a:r>
            <a:r>
              <a:rPr lang="fr-FR" b="1" dirty="0" err="1"/>
              <a:t>Models</a:t>
            </a:r>
            <a:r>
              <a:rPr lang="fr-FR" b="1" dirty="0"/>
              <a:t> </a:t>
            </a:r>
          </a:p>
          <a:p>
            <a:r>
              <a:rPr dirty="0"/>
              <a:t>Optimizer: Adam</a:t>
            </a:r>
          </a:p>
          <a:p>
            <a:r>
              <a:rPr dirty="0" err="1"/>
              <a:t>중간</a:t>
            </a:r>
            <a:r>
              <a:rPr dirty="0"/>
              <a:t> LSTM:64</a:t>
            </a:r>
          </a:p>
        </p:txBody>
      </p:sp>
      <p:sp>
        <p:nvSpPr>
          <p:cNvPr id="840" name="직사각형 15"/>
          <p:cNvSpPr/>
          <p:nvPr/>
        </p:nvSpPr>
        <p:spPr>
          <a:xfrm>
            <a:off x="8413903" y="1457323"/>
            <a:ext cx="3384652" cy="4757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841" name="Univariate LSTM Models…"/>
          <p:cNvSpPr txBox="1"/>
          <p:nvPr/>
        </p:nvSpPr>
        <p:spPr>
          <a:xfrm>
            <a:off x="8411143" y="1658780"/>
            <a:ext cx="3324458" cy="351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Univariate LSTM Models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Vanilla LSTM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Stacked LSTM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Bidirectional LSTM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CNN LSTM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ConvLSTM</a:t>
            </a:r>
          </a:p>
          <a:p>
            <a:pPr defTabSz="457200">
              <a:defRPr sz="1300"/>
            </a:pPr>
            <a:endParaRPr/>
          </a:p>
          <a:p>
            <a:pPr marL="457200" indent="-317500" defTabSz="457200">
              <a:buClr>
                <a:srgbClr val="555555"/>
              </a:buClr>
              <a:buSzPct val="100000"/>
              <a:buFont typeface="Helvetica Neue"/>
              <a:buAutoNum type="arabicPeriod" startAt="2"/>
              <a:defRPr sz="1300"/>
            </a:pPr>
            <a:r>
              <a:t>Multivariate LSTM Models</a:t>
            </a:r>
          </a:p>
          <a:p>
            <a:pPr defTabSz="457200">
              <a:defRPr sz="1300"/>
            </a:pPr>
            <a:endParaRPr/>
          </a:p>
          <a:p>
            <a:pPr marL="457200" indent="-317500" defTabSz="457200">
              <a:buClr>
                <a:srgbClr val="555555"/>
              </a:buClr>
              <a:buSzPct val="100000"/>
              <a:buFont typeface="Helvetica Neue"/>
              <a:buAutoNum type="arabicPeriod" startAt="3"/>
              <a:defRPr sz="1300"/>
            </a:pPr>
            <a:r>
              <a:t>Multi-Step LSTM Models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Vector Output Model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Encoder-Decoder Model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endParaRPr/>
          </a:p>
          <a:p>
            <a:pPr marL="457200" indent="-317500" defTabSz="457200">
              <a:buClr>
                <a:srgbClr val="555555"/>
              </a:buClr>
              <a:buSzPct val="100000"/>
              <a:buFont typeface="Helvetica Neue"/>
              <a:buAutoNum type="arabicPeriod" startAt="3"/>
              <a:defRPr sz="1300" u="sng"/>
            </a:pPr>
            <a:r>
              <a:t>Multivariate Multi-Step LSTM Models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Multiple Input Multi-Step Output.</a:t>
            </a:r>
          </a:p>
          <a:p>
            <a:pPr marL="914400" lvl="1" indent="-317500" defTabSz="457200">
              <a:buClr>
                <a:srgbClr val="555555"/>
              </a:buClr>
              <a:buSzPct val="100000"/>
              <a:buFont typeface="Helvetica Neue"/>
              <a:buAutoNum type="arabicPeriod"/>
              <a:defRPr sz="1300"/>
            </a:pPr>
            <a:r>
              <a:t>Multiple Parallel Input and Multi-Step Output.</a:t>
            </a:r>
          </a:p>
        </p:txBody>
      </p:sp>
      <p:sp>
        <p:nvSpPr>
          <p:cNvPr id="842" name="Rectangle"/>
          <p:cNvSpPr/>
          <p:nvPr/>
        </p:nvSpPr>
        <p:spPr>
          <a:xfrm>
            <a:off x="8519104" y="1583943"/>
            <a:ext cx="3108537" cy="2530280"/>
          </a:xfrm>
          <a:prstGeom prst="rect">
            <a:avLst/>
          </a:prstGeom>
          <a:solidFill>
            <a:srgbClr val="FFFFFF">
              <a:alpha val="7542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43" name="Rectangle"/>
          <p:cNvSpPr/>
          <p:nvPr/>
        </p:nvSpPr>
        <p:spPr>
          <a:xfrm>
            <a:off x="8519104" y="4856795"/>
            <a:ext cx="3108537" cy="1260445"/>
          </a:xfrm>
          <a:prstGeom prst="rect">
            <a:avLst/>
          </a:prstGeom>
          <a:solidFill>
            <a:srgbClr val="FFFFFF">
              <a:alpha val="7542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939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1077802989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Ⅴ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 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MODEL EVALUATION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1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280075"/>
            <a:ext cx="11964000" cy="51569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t="28178" b="-5464"/>
          <a:stretch/>
        </p:blipFill>
        <p:spPr>
          <a:xfrm>
            <a:off x="646725" y="1363725"/>
            <a:ext cx="10926675" cy="18407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Google Shape;87;p4"/>
          <p:cNvGraphicFramePr/>
          <p:nvPr/>
        </p:nvGraphicFramePr>
        <p:xfrm>
          <a:off x="263850" y="814322"/>
          <a:ext cx="5009400" cy="3962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OVERVIEW OF COMPETITION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8" name="Google Shape;88;p4"/>
          <p:cNvGraphicFramePr/>
          <p:nvPr>
            <p:extLst>
              <p:ext uri="{D42A27DB-BD31-4B8C-83A1-F6EECF244321}">
                <p14:modId xmlns:p14="http://schemas.microsoft.com/office/powerpoint/2010/main" val="921596461"/>
              </p:ext>
            </p:extLst>
          </p:nvPr>
        </p:nvGraphicFramePr>
        <p:xfrm>
          <a:off x="630113" y="3174515"/>
          <a:ext cx="10926675" cy="3155947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4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71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Competition Timeline : 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December 10th, 2020 ~ February 17th, 2021 11:59 PM UTC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1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prizes available :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$25,000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1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Duration of participation :  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days (February 8th, 2021 ~ February 17th, 2021)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1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 :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persons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357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Ranking :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announced on 10th March 2021 </a:t>
                      </a:r>
                      <a:endParaRPr sz="16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18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Kaggle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Notebook :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https://www.kaggle.com/arbor0701/notebookb276af2beb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432349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4;gc03fc8ae2f_0_34">
            <a:extLst>
              <a:ext uri="{FF2B5EF4-FFF2-40B4-BE49-F238E27FC236}">
                <a16:creationId xmlns:a16="http://schemas.microsoft.com/office/drawing/2014/main" id="{6BEA8869-A256-F049-85F9-37DB9D9841E7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31217" y="7421077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40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283773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  <a:sym typeface="Arial"/>
                        </a:rPr>
                        <a:t>PROPHET &amp; LSTM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5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39069290-CAEB-CF4F-95CF-C38FC2AA2306}"/>
              </a:ext>
            </a:extLst>
          </p:cNvPr>
          <p:cNvGraphicFramePr>
            <a:graphicFrameLocks noGrp="1"/>
          </p:cNvGraphicFramePr>
          <p:nvPr/>
        </p:nvGraphicFramePr>
        <p:xfrm>
          <a:off x="956305" y="2132923"/>
          <a:ext cx="3497370" cy="4406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2647240819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1677011643"/>
                    </a:ext>
                  </a:extLst>
                </a:gridCol>
              </a:tblGrid>
              <a:tr h="244800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Rain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Gallicano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0455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Pontetetto</a:t>
                      </a:r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 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5703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Monte_Serra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50203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Orentano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085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Borgo_a_Mozzano</a:t>
                      </a:r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 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36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Croce_Arcana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43143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Tereglio_Coreglia_Antelminelli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5828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Fabbriche_di_Vallico</a:t>
                      </a:r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 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96406"/>
                  </a:ext>
                </a:extLst>
              </a:tr>
              <a:tr h="2448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Temperature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Orentano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4018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Monte_Serra</a:t>
                      </a:r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 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5319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Ponte_a_Moriano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6429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Lucca_Orto_Botanico</a:t>
                      </a:r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 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90532"/>
                  </a:ext>
                </a:extLst>
              </a:tr>
              <a:tr h="2448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/>
                        <a:t>Voulume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POL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40084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CC1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5634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CC2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4256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212121"/>
                          </a:solidFill>
                        </a:rPr>
                        <a:t>CSA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845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Hydrometry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Monte_S_Quirico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94452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Piaggione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0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EA895E2-6CA4-8547-BFC2-BB3942E2F26D}"/>
              </a:ext>
            </a:extLst>
          </p:cNvPr>
          <p:cNvGraphicFramePr>
            <a:graphicFrameLocks noGrp="1"/>
          </p:cNvGraphicFramePr>
          <p:nvPr/>
        </p:nvGraphicFramePr>
        <p:xfrm>
          <a:off x="4684658" y="2130622"/>
          <a:ext cx="3497370" cy="244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675">
                  <a:extLst>
                    <a:ext uri="{9D8B030D-6E8A-4147-A177-3AD203B41FA5}">
                      <a16:colId xmlns:a16="http://schemas.microsoft.com/office/drawing/2014/main" val="4283515889"/>
                    </a:ext>
                  </a:extLst>
                </a:gridCol>
                <a:gridCol w="2363695">
                  <a:extLst>
                    <a:ext uri="{9D8B030D-6E8A-4147-A177-3AD203B41FA5}">
                      <a16:colId xmlns:a16="http://schemas.microsoft.com/office/drawing/2014/main" val="2589738078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Depth</a:t>
                      </a:r>
                      <a:endParaRPr lang="ko-Kore-KR" altLang="en-US" sz="1000" b="1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to_</a:t>
                      </a:r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Groundwater_SA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11324"/>
                  </a:ext>
                </a:extLst>
              </a:tr>
            </a:tbl>
          </a:graphicData>
        </a:graphic>
      </p:graphicFrame>
      <p:graphicFrame>
        <p:nvGraphicFramePr>
          <p:cNvPr id="18" name="Google Shape;152;gc03fc8ae2f_0_34">
            <a:extLst>
              <a:ext uri="{FF2B5EF4-FFF2-40B4-BE49-F238E27FC236}">
                <a16:creationId xmlns:a16="http://schemas.microsoft.com/office/drawing/2014/main" id="{B3EE49C7-AD7E-AD40-BAFF-B885863BC0AE}"/>
              </a:ext>
            </a:extLst>
          </p:cNvPr>
          <p:cNvGraphicFramePr/>
          <p:nvPr/>
        </p:nvGraphicFramePr>
        <p:xfrm>
          <a:off x="4692848" y="1750445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Target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Google Shape;152;gc03fc8ae2f_0_34">
            <a:extLst>
              <a:ext uri="{FF2B5EF4-FFF2-40B4-BE49-F238E27FC236}">
                <a16:creationId xmlns:a16="http://schemas.microsoft.com/office/drawing/2014/main" id="{A0FAEC23-6B6A-B749-9A04-2B73ED65F1CF}"/>
              </a:ext>
            </a:extLst>
          </p:cNvPr>
          <p:cNvGraphicFramePr/>
          <p:nvPr/>
        </p:nvGraphicFramePr>
        <p:xfrm>
          <a:off x="948116" y="1751953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Feature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F95EF5-EC08-DA47-A98C-13EE079AF407}"/>
              </a:ext>
            </a:extLst>
          </p:cNvPr>
          <p:cNvSpPr/>
          <p:nvPr/>
        </p:nvSpPr>
        <p:spPr>
          <a:xfrm>
            <a:off x="8485498" y="2589939"/>
            <a:ext cx="3329049" cy="395322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8F77EE-53BC-2B4D-BADE-84FC1CC9ACE8}"/>
              </a:ext>
            </a:extLst>
          </p:cNvPr>
          <p:cNvSpPr/>
          <p:nvPr/>
        </p:nvSpPr>
        <p:spPr>
          <a:xfrm>
            <a:off x="4985100" y="2593721"/>
            <a:ext cx="3329049" cy="4002979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5" name="Google Shape;149;gc03fc8ae2f_0_34">
            <a:extLst>
              <a:ext uri="{FF2B5EF4-FFF2-40B4-BE49-F238E27FC236}">
                <a16:creationId xmlns:a16="http://schemas.microsoft.com/office/drawing/2014/main" id="{4FF0D02C-FEC3-5743-B01C-B00814D3FA7E}"/>
              </a:ext>
            </a:extLst>
          </p:cNvPr>
          <p:cNvGraphicFramePr/>
          <p:nvPr/>
        </p:nvGraphicFramePr>
        <p:xfrm>
          <a:off x="4893275" y="3898260"/>
          <a:ext cx="7010825" cy="19523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1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2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2C22A13-6B14-B847-BB0A-8C6A8C0D4644}"/>
              </a:ext>
            </a:extLst>
          </p:cNvPr>
          <p:cNvSpPr txBox="1"/>
          <p:nvPr/>
        </p:nvSpPr>
        <p:spPr>
          <a:xfrm rot="16200000">
            <a:off x="6278273" y="2245230"/>
            <a:ext cx="400110" cy="9611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PROPHET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2E6E8E-F721-614C-B407-8D06AEED2A65}"/>
              </a:ext>
            </a:extLst>
          </p:cNvPr>
          <p:cNvSpPr txBox="1"/>
          <p:nvPr/>
        </p:nvSpPr>
        <p:spPr>
          <a:xfrm rot="16200000">
            <a:off x="9994745" y="2485086"/>
            <a:ext cx="400110" cy="4209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LSTM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BEBC4-8059-884E-9F0E-F9C1BA2706CD}"/>
              </a:ext>
            </a:extLst>
          </p:cNvPr>
          <p:cNvSpPr txBox="1"/>
          <p:nvPr/>
        </p:nvSpPr>
        <p:spPr>
          <a:xfrm rot="16200000">
            <a:off x="4759839" y="3419989"/>
            <a:ext cx="400110" cy="5700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>
                <a:highlight>
                  <a:srgbClr val="FABFB3"/>
                </a:highlight>
              </a:rPr>
              <a:t>Depth</a:t>
            </a:r>
            <a:endParaRPr kumimoji="1" lang="ko-Kore-KR" altLang="en-US" dirty="0">
              <a:highlight>
                <a:srgbClr val="FABFB3"/>
              </a:highlight>
            </a:endParaRPr>
          </a:p>
        </p:txBody>
      </p:sp>
      <p:graphicFrame>
        <p:nvGraphicFramePr>
          <p:cNvPr id="27" name="Google Shape;139;gc03fc8ae2f_0_26">
            <a:extLst>
              <a:ext uri="{FF2B5EF4-FFF2-40B4-BE49-F238E27FC236}">
                <a16:creationId xmlns:a16="http://schemas.microsoft.com/office/drawing/2014/main" id="{F047013B-F315-4449-957D-F83CA44FF746}"/>
              </a:ext>
            </a:extLst>
          </p:cNvPr>
          <p:cNvGraphicFramePr/>
          <p:nvPr/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AQUIFER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93C4D5-5156-1A4F-A526-1DEE901C8C43}"/>
              </a:ext>
            </a:extLst>
          </p:cNvPr>
          <p:cNvSpPr/>
          <p:nvPr/>
        </p:nvSpPr>
        <p:spPr>
          <a:xfrm>
            <a:off x="5579808" y="3520730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0.48 / RMSE : 0.61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AF8EAA-3699-4D5C-BE07-8225031BAB4D}"/>
              </a:ext>
            </a:extLst>
          </p:cNvPr>
          <p:cNvSpPr txBox="1"/>
          <p:nvPr/>
        </p:nvSpPr>
        <p:spPr>
          <a:xfrm>
            <a:off x="11629900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40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0AF5492-D85D-47B9-ACA6-86CA5543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90" y="4288574"/>
            <a:ext cx="3189022" cy="12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645397-2C09-4EA5-B437-280B3A62CA4A}"/>
              </a:ext>
            </a:extLst>
          </p:cNvPr>
          <p:cNvSpPr/>
          <p:nvPr/>
        </p:nvSpPr>
        <p:spPr>
          <a:xfrm>
            <a:off x="9327325" y="3532595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0.02 / RMSE : 0.04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215DA3-948A-454F-8EAA-3072552B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95" y="4181379"/>
            <a:ext cx="3189022" cy="13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">
            <a:extLst>
              <a:ext uri="{FF2B5EF4-FFF2-40B4-BE49-F238E27FC236}">
                <a16:creationId xmlns:a16="http://schemas.microsoft.com/office/drawing/2014/main" id="{AA3001CA-687F-DF41-BA55-48C0D779C693}"/>
              </a:ext>
            </a:extLst>
          </p:cNvPr>
          <p:cNvSpPr/>
          <p:nvPr/>
        </p:nvSpPr>
        <p:spPr>
          <a:xfrm>
            <a:off x="8004692" y="5015643"/>
            <a:ext cx="224897" cy="64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6A0CB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예측값">
            <a:extLst>
              <a:ext uri="{FF2B5EF4-FFF2-40B4-BE49-F238E27FC236}">
                <a16:creationId xmlns:a16="http://schemas.microsoft.com/office/drawing/2014/main" id="{DB8E12A9-A527-0E47-AF59-BF5479D062B1}"/>
              </a:ext>
            </a:extLst>
          </p:cNvPr>
          <p:cNvSpPr txBox="1"/>
          <p:nvPr/>
        </p:nvSpPr>
        <p:spPr>
          <a:xfrm>
            <a:off x="7975122" y="5052649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sp>
        <p:nvSpPr>
          <p:cNvPr id="33" name="Arrow">
            <a:extLst>
              <a:ext uri="{FF2B5EF4-FFF2-40B4-BE49-F238E27FC236}">
                <a16:creationId xmlns:a16="http://schemas.microsoft.com/office/drawing/2014/main" id="{2E52E1D9-7893-504E-9147-4138B96FF027}"/>
              </a:ext>
            </a:extLst>
          </p:cNvPr>
          <p:cNvSpPr/>
          <p:nvPr/>
        </p:nvSpPr>
        <p:spPr>
          <a:xfrm>
            <a:off x="11538009" y="5193180"/>
            <a:ext cx="224896" cy="64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" name="예측값">
            <a:extLst>
              <a:ext uri="{FF2B5EF4-FFF2-40B4-BE49-F238E27FC236}">
                <a16:creationId xmlns:a16="http://schemas.microsoft.com/office/drawing/2014/main" id="{6D24535C-2A67-BD40-BE6D-1A71B02F0271}"/>
              </a:ext>
            </a:extLst>
          </p:cNvPr>
          <p:cNvSpPr txBox="1"/>
          <p:nvPr/>
        </p:nvSpPr>
        <p:spPr>
          <a:xfrm>
            <a:off x="11508439" y="5230186"/>
            <a:ext cx="334836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rPr dirty="0" err="1"/>
              <a:t>예측값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5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4;gc03fc8ae2f_0_34">
            <a:extLst>
              <a:ext uri="{FF2B5EF4-FFF2-40B4-BE49-F238E27FC236}">
                <a16:creationId xmlns:a16="http://schemas.microsoft.com/office/drawing/2014/main" id="{3A1A8EC8-6E7B-A64B-8086-5E7E23AC49E8}"/>
              </a:ext>
            </a:extLst>
          </p:cNvPr>
          <p:cNvSpPr/>
          <p:nvPr/>
        </p:nvSpPr>
        <p:spPr>
          <a:xfrm>
            <a:off x="111452" y="1325928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9FA4FF-3C6A-8F43-9844-5D797FFCAD92}"/>
              </a:ext>
            </a:extLst>
          </p:cNvPr>
          <p:cNvSpPr/>
          <p:nvPr/>
        </p:nvSpPr>
        <p:spPr>
          <a:xfrm>
            <a:off x="8485498" y="1500613"/>
            <a:ext cx="3329049" cy="504255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7F9E53C-FDED-7544-9B71-B4B8A3BC9527}"/>
              </a:ext>
            </a:extLst>
          </p:cNvPr>
          <p:cNvSpPr/>
          <p:nvPr/>
        </p:nvSpPr>
        <p:spPr>
          <a:xfrm>
            <a:off x="4985100" y="1490685"/>
            <a:ext cx="3329049" cy="5106015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6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A52EE0-34A3-6A46-8D84-78153822DC42}"/>
              </a:ext>
            </a:extLst>
          </p:cNvPr>
          <p:cNvGraphicFramePr>
            <a:graphicFrameLocks noGrp="1"/>
          </p:cNvGraphicFramePr>
          <p:nvPr/>
        </p:nvGraphicFramePr>
        <p:xfrm>
          <a:off x="937283" y="2078471"/>
          <a:ext cx="3497370" cy="73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491214643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843786674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Rainfall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S_Fiora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7861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Depth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to_Groundwater_S_Fiora_8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94632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Temperature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S_Fiora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046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15CA749-8649-074D-913C-9A488ADC5F41}"/>
              </a:ext>
            </a:extLst>
          </p:cNvPr>
          <p:cNvGraphicFramePr>
            <a:graphicFrameLocks noGrp="1"/>
          </p:cNvGraphicFramePr>
          <p:nvPr/>
        </p:nvGraphicFramePr>
        <p:xfrm>
          <a:off x="939664" y="3384588"/>
          <a:ext cx="3497370" cy="73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491214643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843786674"/>
                    </a:ext>
                  </a:extLst>
                </a:gridCol>
              </a:tblGrid>
              <a:tr h="2448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Flow Rate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Bugnano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78614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Ermicciolo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94632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Galleria_Alta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046"/>
                  </a:ext>
                </a:extLst>
              </a:tr>
            </a:tbl>
          </a:graphicData>
        </a:graphic>
      </p:graphicFrame>
      <p:graphicFrame>
        <p:nvGraphicFramePr>
          <p:cNvPr id="26" name="Google Shape;152;gc03fc8ae2f_0_34">
            <a:extLst>
              <a:ext uri="{FF2B5EF4-FFF2-40B4-BE49-F238E27FC236}">
                <a16:creationId xmlns:a16="http://schemas.microsoft.com/office/drawing/2014/main" id="{CAF4B6C9-3247-364C-99BA-736429265662}"/>
              </a:ext>
            </a:extLst>
          </p:cNvPr>
          <p:cNvGraphicFramePr/>
          <p:nvPr/>
        </p:nvGraphicFramePr>
        <p:xfrm>
          <a:off x="937284" y="3001025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Target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152;gc03fc8ae2f_0_34">
            <a:extLst>
              <a:ext uri="{FF2B5EF4-FFF2-40B4-BE49-F238E27FC236}">
                <a16:creationId xmlns:a16="http://schemas.microsoft.com/office/drawing/2014/main" id="{6F4A6C8E-5B11-5249-BDE2-07870BA1AF73}"/>
              </a:ext>
            </a:extLst>
          </p:cNvPr>
          <p:cNvGraphicFramePr/>
          <p:nvPr/>
        </p:nvGraphicFramePr>
        <p:xfrm>
          <a:off x="937284" y="1699832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Feature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Google Shape;149;gc03fc8ae2f_0_34">
            <a:extLst>
              <a:ext uri="{FF2B5EF4-FFF2-40B4-BE49-F238E27FC236}">
                <a16:creationId xmlns:a16="http://schemas.microsoft.com/office/drawing/2014/main" id="{1BDD554C-CEBC-994D-AF3D-A3FC48CAE3B9}"/>
              </a:ext>
            </a:extLst>
          </p:cNvPr>
          <p:cNvGraphicFramePr/>
          <p:nvPr/>
        </p:nvGraphicFramePr>
        <p:xfrm>
          <a:off x="4980528" y="1928647"/>
          <a:ext cx="6934073" cy="45830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34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35AAD1A-3017-4B45-895A-7976B3EDD530}"/>
              </a:ext>
            </a:extLst>
          </p:cNvPr>
          <p:cNvSpPr txBox="1"/>
          <p:nvPr/>
        </p:nvSpPr>
        <p:spPr>
          <a:xfrm rot="16200000">
            <a:off x="5916887" y="1139860"/>
            <a:ext cx="400110" cy="9611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PROPHET</a:t>
            </a:r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E5F015-DE88-4144-B1C7-CCEEA808300A}"/>
              </a:ext>
            </a:extLst>
          </p:cNvPr>
          <p:cNvSpPr txBox="1"/>
          <p:nvPr/>
        </p:nvSpPr>
        <p:spPr>
          <a:xfrm rot="16200000">
            <a:off x="9879142" y="1416813"/>
            <a:ext cx="400110" cy="4209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LSTM</a:t>
            </a:r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41577-9EBC-334C-AE5A-83E320B91A53}"/>
              </a:ext>
            </a:extLst>
          </p:cNvPr>
          <p:cNvSpPr txBox="1"/>
          <p:nvPr/>
        </p:nvSpPr>
        <p:spPr>
          <a:xfrm rot="16200000">
            <a:off x="4776990" y="1304222"/>
            <a:ext cx="400110" cy="986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>
                <a:highlight>
                  <a:srgbClr val="FABFB3"/>
                </a:highlight>
              </a:rPr>
              <a:t>Flow Rate</a:t>
            </a:r>
            <a:endParaRPr kumimoji="1" lang="ko-Kore-KR" altLang="en-US" dirty="0">
              <a:highlight>
                <a:srgbClr val="FABFB3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4668AE7-1835-BC4F-AC94-627A1F27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45" y="1969420"/>
            <a:ext cx="2562846" cy="132690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7797F0-797B-6B4C-97F0-0ACA05F7EB11}"/>
              </a:ext>
            </a:extLst>
          </p:cNvPr>
          <p:cNvSpPr/>
          <p:nvPr/>
        </p:nvSpPr>
        <p:spPr>
          <a:xfrm>
            <a:off x="5488478" y="3003295"/>
            <a:ext cx="16715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2"/>
                </a:solidFill>
                <a:latin typeface="+mn-lt"/>
              </a:rPr>
              <a:t>Flow_Rate_Bugnan</a:t>
            </a:r>
            <a:endParaRPr lang="en-US" altLang="ko-KR" sz="12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66E9766-5336-6F4D-AD8D-471A6F801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71" y="4961080"/>
            <a:ext cx="2562846" cy="130460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1AC88E-F0BA-2B48-A41F-CE76C17BF4EA}"/>
              </a:ext>
            </a:extLst>
          </p:cNvPr>
          <p:cNvSpPr/>
          <p:nvPr/>
        </p:nvSpPr>
        <p:spPr>
          <a:xfrm>
            <a:off x="5484993" y="5927263"/>
            <a:ext cx="22073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2"/>
                </a:solidFill>
                <a:latin typeface="+mn-lt"/>
              </a:rPr>
              <a:t>Flow_Rate_Galleria_Alta</a:t>
            </a:r>
            <a:endParaRPr lang="en-US" altLang="ko-KR" sz="12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3A2AC42-B4C8-0043-BA74-9B44638D8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916" y="3461237"/>
            <a:ext cx="2562846" cy="129754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BD75E4F-7024-0B4E-8C47-E0F19BA58B5A}"/>
              </a:ext>
            </a:extLst>
          </p:cNvPr>
          <p:cNvSpPr/>
          <p:nvPr/>
        </p:nvSpPr>
        <p:spPr>
          <a:xfrm>
            <a:off x="5436750" y="3252600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60.36 / RMSE : 63.56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graphicFrame>
        <p:nvGraphicFramePr>
          <p:cNvPr id="62" name="Google Shape;139;gc03fc8ae2f_0_26">
            <a:extLst>
              <a:ext uri="{FF2B5EF4-FFF2-40B4-BE49-F238E27FC236}">
                <a16:creationId xmlns:a16="http://schemas.microsoft.com/office/drawing/2014/main" id="{5E90D5C8-6604-7D42-9141-9C96F92A0A95}"/>
              </a:ext>
            </a:extLst>
          </p:cNvPr>
          <p:cNvGraphicFramePr/>
          <p:nvPr/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WATER SPRING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EF2F3B-575A-664A-BD32-E6F51A0477B3}"/>
              </a:ext>
            </a:extLst>
          </p:cNvPr>
          <p:cNvSpPr/>
          <p:nvPr/>
        </p:nvSpPr>
        <p:spPr>
          <a:xfrm>
            <a:off x="5455480" y="4728431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1185.10 / RMSE : 1389.89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330A05-BDCC-FB44-B1B4-9AA165B302D4}"/>
              </a:ext>
            </a:extLst>
          </p:cNvPr>
          <p:cNvSpPr/>
          <p:nvPr/>
        </p:nvSpPr>
        <p:spPr>
          <a:xfrm>
            <a:off x="5496376" y="6215631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1345.73 / RMSE : 1522.20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C4FCAF-0D58-3F4F-9890-82FEBDBEA855}"/>
              </a:ext>
            </a:extLst>
          </p:cNvPr>
          <p:cNvSpPr/>
          <p:nvPr/>
        </p:nvSpPr>
        <p:spPr>
          <a:xfrm>
            <a:off x="5455480" y="4451432"/>
            <a:ext cx="19394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2"/>
                </a:solidFill>
                <a:latin typeface="+mn-lt"/>
              </a:rPr>
              <a:t>Flow_Rate_Ermicciolo</a:t>
            </a:r>
            <a:endParaRPr lang="en-US" altLang="ko-KR" sz="12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F3D88-F766-43A9-804E-2AFB74764536}"/>
              </a:ext>
            </a:extLst>
          </p:cNvPr>
          <p:cNvSpPr txBox="1"/>
          <p:nvPr/>
        </p:nvSpPr>
        <p:spPr>
          <a:xfrm>
            <a:off x="11659065" y="658119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41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B4EFF9-875F-4660-BAD5-F8B2B480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10" y="2044520"/>
            <a:ext cx="2595881" cy="12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27AA05F-ED52-4E19-B138-7C395855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10" y="3491429"/>
            <a:ext cx="2561361" cy="123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7C320D-E674-4A97-A5C5-0ACA3F95D23D}"/>
              </a:ext>
            </a:extLst>
          </p:cNvPr>
          <p:cNvSpPr/>
          <p:nvPr/>
        </p:nvSpPr>
        <p:spPr>
          <a:xfrm>
            <a:off x="9076902" y="3199708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0.06 / RMSE : 0.08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CB5609-AEA5-4217-800F-8A03389D43CE}"/>
              </a:ext>
            </a:extLst>
          </p:cNvPr>
          <p:cNvSpPr/>
          <p:nvPr/>
        </p:nvSpPr>
        <p:spPr>
          <a:xfrm>
            <a:off x="9124139" y="4682610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0.07 / RMSE : 0.09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AA9AEAD-347F-46A3-9992-6DFA4FE4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983" y="5004713"/>
            <a:ext cx="2511388" cy="12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CF214E-07AF-4892-992A-958FD7CC1418}"/>
              </a:ext>
            </a:extLst>
          </p:cNvPr>
          <p:cNvSpPr/>
          <p:nvPr/>
        </p:nvSpPr>
        <p:spPr>
          <a:xfrm>
            <a:off x="9163518" y="6165512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0.07 / RMSE : 0.9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B5F596E-982E-B847-909A-5602E0615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2525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  <a:sym typeface="Arial"/>
                        </a:rPr>
                        <a:t>PROPHET &amp; LSTM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36" name="Arrow">
            <a:extLst>
              <a:ext uri="{FF2B5EF4-FFF2-40B4-BE49-F238E27FC236}">
                <a16:creationId xmlns:a16="http://schemas.microsoft.com/office/drawing/2014/main" id="{D3B1C9D0-123A-A844-96EC-F049C338DB45}"/>
              </a:ext>
            </a:extLst>
          </p:cNvPr>
          <p:cNvSpPr/>
          <p:nvPr/>
        </p:nvSpPr>
        <p:spPr>
          <a:xfrm>
            <a:off x="7794519" y="2562931"/>
            <a:ext cx="224896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6A0CB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7" name="예측값">
            <a:extLst>
              <a:ext uri="{FF2B5EF4-FFF2-40B4-BE49-F238E27FC236}">
                <a16:creationId xmlns:a16="http://schemas.microsoft.com/office/drawing/2014/main" id="{13B47CAD-77B3-6946-9D96-3AC2A72EF0AB}"/>
              </a:ext>
            </a:extLst>
          </p:cNvPr>
          <p:cNvSpPr txBox="1"/>
          <p:nvPr/>
        </p:nvSpPr>
        <p:spPr>
          <a:xfrm>
            <a:off x="7764949" y="2599937"/>
            <a:ext cx="334836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sp>
        <p:nvSpPr>
          <p:cNvPr id="38" name="Arrow">
            <a:extLst>
              <a:ext uri="{FF2B5EF4-FFF2-40B4-BE49-F238E27FC236}">
                <a16:creationId xmlns:a16="http://schemas.microsoft.com/office/drawing/2014/main" id="{7A715E01-3459-D34B-A050-934B9986F94E}"/>
              </a:ext>
            </a:extLst>
          </p:cNvPr>
          <p:cNvSpPr/>
          <p:nvPr/>
        </p:nvSpPr>
        <p:spPr>
          <a:xfrm>
            <a:off x="11031861" y="2207071"/>
            <a:ext cx="224896" cy="64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예측값">
            <a:extLst>
              <a:ext uri="{FF2B5EF4-FFF2-40B4-BE49-F238E27FC236}">
                <a16:creationId xmlns:a16="http://schemas.microsoft.com/office/drawing/2014/main" id="{A35ADF3C-2132-224E-9AA5-8255133B360E}"/>
              </a:ext>
            </a:extLst>
          </p:cNvPr>
          <p:cNvSpPr txBox="1"/>
          <p:nvPr/>
        </p:nvSpPr>
        <p:spPr>
          <a:xfrm>
            <a:off x="11002290" y="2244077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</p:spTree>
    <p:extLst>
      <p:ext uri="{BB962C8B-B14F-4D97-AF65-F5344CB8AC3E}">
        <p14:creationId xmlns:p14="http://schemas.microsoft.com/office/powerpoint/2010/main" val="3077881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4;gc03fc8ae2f_0_34">
            <a:extLst>
              <a:ext uri="{FF2B5EF4-FFF2-40B4-BE49-F238E27FC236}">
                <a16:creationId xmlns:a16="http://schemas.microsoft.com/office/drawing/2014/main" id="{D633BD08-B0E3-4946-8E07-B25F7A8E69D4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2320A11-3C75-5A48-AABB-9960400DB91C}"/>
              </a:ext>
            </a:extLst>
          </p:cNvPr>
          <p:cNvGraphicFramePr>
            <a:graphicFrameLocks noGrp="1"/>
          </p:cNvGraphicFramePr>
          <p:nvPr/>
        </p:nvGraphicFramePr>
        <p:xfrm>
          <a:off x="907572" y="2117433"/>
          <a:ext cx="3497370" cy="97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774841371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4153478628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Rainfall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S_Piero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8755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Temperature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>
                          <a:solidFill>
                            <a:srgbClr val="212121"/>
                          </a:solidFill>
                        </a:rPr>
                        <a:t>Firenze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4042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Lake Level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Bilancino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8560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Flow Rate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Bilancino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1769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BC2640-5A51-C84A-A1F0-D2469436E820}"/>
              </a:ext>
            </a:extLst>
          </p:cNvPr>
          <p:cNvGraphicFramePr>
            <a:graphicFrameLocks noGrp="1"/>
          </p:cNvGraphicFramePr>
          <p:nvPr/>
        </p:nvGraphicFramePr>
        <p:xfrm>
          <a:off x="907572" y="3516568"/>
          <a:ext cx="3497370" cy="244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3961935454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3076826746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Hydrometry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 err="1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Nave_di_Rosano</a:t>
                      </a:r>
                      <a:endParaRPr lang="en-US" altLang="ko-KR" sz="1000" b="0" i="0" u="none" strike="noStrike" cap="none" dirty="0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4687"/>
                  </a:ext>
                </a:extLst>
              </a:tr>
            </a:tbl>
          </a:graphicData>
        </a:graphic>
      </p:graphicFrame>
      <p:graphicFrame>
        <p:nvGraphicFramePr>
          <p:cNvPr id="14" name="Google Shape;152;gc03fc8ae2f_0_34">
            <a:extLst>
              <a:ext uri="{FF2B5EF4-FFF2-40B4-BE49-F238E27FC236}">
                <a16:creationId xmlns:a16="http://schemas.microsoft.com/office/drawing/2014/main" id="{58E03437-FEDA-154A-8E70-8B3F06B43BAC}"/>
              </a:ext>
            </a:extLst>
          </p:cNvPr>
          <p:cNvGraphicFramePr/>
          <p:nvPr/>
        </p:nvGraphicFramePr>
        <p:xfrm>
          <a:off x="907573" y="3128791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Target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oogle Shape;152;gc03fc8ae2f_0_34">
            <a:extLst>
              <a:ext uri="{FF2B5EF4-FFF2-40B4-BE49-F238E27FC236}">
                <a16:creationId xmlns:a16="http://schemas.microsoft.com/office/drawing/2014/main" id="{D9C6AA1D-DB30-8D4A-9B29-4E855D49387A}"/>
              </a:ext>
            </a:extLst>
          </p:cNvPr>
          <p:cNvGraphicFramePr/>
          <p:nvPr/>
        </p:nvGraphicFramePr>
        <p:xfrm>
          <a:off x="907574" y="1739731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Feature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10114828-7D9B-D949-9761-61E463B2A71E}"/>
              </a:ext>
            </a:extLst>
          </p:cNvPr>
          <p:cNvGraphicFramePr/>
          <p:nvPr/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RIVER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3A207-3E27-0B43-8137-2A5B59307FE9}"/>
              </a:ext>
            </a:extLst>
          </p:cNvPr>
          <p:cNvSpPr/>
          <p:nvPr/>
        </p:nvSpPr>
        <p:spPr>
          <a:xfrm>
            <a:off x="8485498" y="2065481"/>
            <a:ext cx="3329049" cy="42110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3EEF8A-0269-4C43-B358-19F45A2AB76A}"/>
              </a:ext>
            </a:extLst>
          </p:cNvPr>
          <p:cNvSpPr/>
          <p:nvPr/>
        </p:nvSpPr>
        <p:spPr>
          <a:xfrm>
            <a:off x="4985100" y="2062663"/>
            <a:ext cx="3329049" cy="426399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20" name="Google Shape;149;gc03fc8ae2f_0_34">
            <a:extLst>
              <a:ext uri="{FF2B5EF4-FFF2-40B4-BE49-F238E27FC236}">
                <a16:creationId xmlns:a16="http://schemas.microsoft.com/office/drawing/2014/main" id="{354D7C2C-5064-3041-BC2B-97520B51B0AA}"/>
              </a:ext>
            </a:extLst>
          </p:cNvPr>
          <p:cNvGraphicFramePr/>
          <p:nvPr/>
        </p:nvGraphicFramePr>
        <p:xfrm>
          <a:off x="4893275" y="3485212"/>
          <a:ext cx="7010825" cy="21306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1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306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62DE815-B6D3-DB45-8331-8A5452F29B41}"/>
              </a:ext>
            </a:extLst>
          </p:cNvPr>
          <p:cNvSpPr txBox="1"/>
          <p:nvPr/>
        </p:nvSpPr>
        <p:spPr>
          <a:xfrm rot="16200000">
            <a:off x="6278273" y="2245230"/>
            <a:ext cx="400110" cy="9611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PROPHET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63A09E-CFA0-CF40-BD21-778D137DEA5A}"/>
              </a:ext>
            </a:extLst>
          </p:cNvPr>
          <p:cNvSpPr txBox="1"/>
          <p:nvPr/>
        </p:nvSpPr>
        <p:spPr>
          <a:xfrm rot="16200000">
            <a:off x="9994745" y="2485086"/>
            <a:ext cx="400110" cy="4209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LSTM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4C8D4C-1321-9E48-B337-E83685EFAE9F}"/>
              </a:ext>
            </a:extLst>
          </p:cNvPr>
          <p:cNvSpPr txBox="1"/>
          <p:nvPr/>
        </p:nvSpPr>
        <p:spPr>
          <a:xfrm rot="16200000">
            <a:off x="5029524" y="2773590"/>
            <a:ext cx="400110" cy="1131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>
                <a:highlight>
                  <a:srgbClr val="FABFB3"/>
                </a:highlight>
              </a:rPr>
              <a:t>Hydrometry</a:t>
            </a:r>
            <a:endParaRPr kumimoji="1" lang="ko-Kore-KR" altLang="en-US" dirty="0">
              <a:highlight>
                <a:srgbClr val="FABFB3"/>
              </a:highligh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B78ADC-D3C3-4F44-93F0-7B5075841190}"/>
              </a:ext>
            </a:extLst>
          </p:cNvPr>
          <p:cNvSpPr/>
          <p:nvPr/>
        </p:nvSpPr>
        <p:spPr>
          <a:xfrm>
            <a:off x="5671477" y="5161191"/>
            <a:ext cx="2399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0.29 / RMSE : 0.59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2153CBC-BD1F-A64D-A7CC-4002E162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76" y="3645872"/>
            <a:ext cx="3239496" cy="138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A65744-E33C-41D6-A504-1D1ADEDA8D27}"/>
              </a:ext>
            </a:extLst>
          </p:cNvPr>
          <p:cNvSpPr txBox="1"/>
          <p:nvPr/>
        </p:nvSpPr>
        <p:spPr>
          <a:xfrm>
            <a:off x="11689937" y="661301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42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C8039BF-52EC-4DEE-8223-A6E04C9C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77" y="3716765"/>
            <a:ext cx="3412509" cy="13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1E88A0-0903-45EB-8DE4-C7DA0DB817F7}"/>
              </a:ext>
            </a:extLst>
          </p:cNvPr>
          <p:cNvSpPr/>
          <p:nvPr/>
        </p:nvSpPr>
        <p:spPr>
          <a:xfrm>
            <a:off x="9262110" y="5161191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0.04 / RMSE : 0.07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BA98C2D-66E0-3347-B487-99EF18D45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2525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  <a:sym typeface="Arial"/>
                        </a:rPr>
                        <a:t>PROPHET &amp; LSTM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30" name="Arrow">
            <a:extLst>
              <a:ext uri="{FF2B5EF4-FFF2-40B4-BE49-F238E27FC236}">
                <a16:creationId xmlns:a16="http://schemas.microsoft.com/office/drawing/2014/main" id="{6B2C1C46-2910-DB47-AC66-14343DCFC9B4}"/>
              </a:ext>
            </a:extLst>
          </p:cNvPr>
          <p:cNvSpPr/>
          <p:nvPr/>
        </p:nvSpPr>
        <p:spPr>
          <a:xfrm>
            <a:off x="8112486" y="4783036"/>
            <a:ext cx="224896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6A0CB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예측값">
            <a:extLst>
              <a:ext uri="{FF2B5EF4-FFF2-40B4-BE49-F238E27FC236}">
                <a16:creationId xmlns:a16="http://schemas.microsoft.com/office/drawing/2014/main" id="{32D052A3-3A0F-BF40-A736-6E1C24181899}"/>
              </a:ext>
            </a:extLst>
          </p:cNvPr>
          <p:cNvSpPr txBox="1"/>
          <p:nvPr/>
        </p:nvSpPr>
        <p:spPr>
          <a:xfrm>
            <a:off x="8082915" y="4820042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rPr dirty="0" err="1"/>
              <a:t>예측값</a:t>
            </a:r>
            <a:endParaRPr dirty="0"/>
          </a:p>
        </p:txBody>
      </p:sp>
      <p:sp>
        <p:nvSpPr>
          <p:cNvPr id="32" name="Arrow">
            <a:extLst>
              <a:ext uri="{FF2B5EF4-FFF2-40B4-BE49-F238E27FC236}">
                <a16:creationId xmlns:a16="http://schemas.microsoft.com/office/drawing/2014/main" id="{FF10ECA7-BAAA-BA41-9719-9154C22E4AD5}"/>
              </a:ext>
            </a:extLst>
          </p:cNvPr>
          <p:cNvSpPr/>
          <p:nvPr/>
        </p:nvSpPr>
        <p:spPr>
          <a:xfrm>
            <a:off x="11399534" y="4887342"/>
            <a:ext cx="224897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예측값">
            <a:extLst>
              <a:ext uri="{FF2B5EF4-FFF2-40B4-BE49-F238E27FC236}">
                <a16:creationId xmlns:a16="http://schemas.microsoft.com/office/drawing/2014/main" id="{83E0B296-BD22-2E45-A580-39D40524610F}"/>
              </a:ext>
            </a:extLst>
          </p:cNvPr>
          <p:cNvSpPr txBox="1"/>
          <p:nvPr/>
        </p:nvSpPr>
        <p:spPr>
          <a:xfrm>
            <a:off x="11369964" y="4924349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</p:spTree>
    <p:extLst>
      <p:ext uri="{BB962C8B-B14F-4D97-AF65-F5344CB8AC3E}">
        <p14:creationId xmlns:p14="http://schemas.microsoft.com/office/powerpoint/2010/main" val="1903431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4;gc03fc8ae2f_0_34">
            <a:extLst>
              <a:ext uri="{FF2B5EF4-FFF2-40B4-BE49-F238E27FC236}">
                <a16:creationId xmlns:a16="http://schemas.microsoft.com/office/drawing/2014/main" id="{096DC281-4403-5E46-A18A-8B9D02E6DA37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DC3DC7-7CEE-924D-978F-4CED1F3E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10671"/>
              </p:ext>
            </p:extLst>
          </p:nvPr>
        </p:nvGraphicFramePr>
        <p:xfrm>
          <a:off x="881129" y="2191315"/>
          <a:ext cx="3497370" cy="73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4181087583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3392567576"/>
                    </a:ext>
                  </a:extLst>
                </a:gridCol>
              </a:tblGrid>
              <a:tr h="2448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Rainfall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S_Piero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9341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>
                          <a:solidFill>
                            <a:srgbClr val="212121"/>
                          </a:solidFill>
                        </a:rPr>
                        <a:t>Le_Croci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759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/>
                        <a:t>Temperature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Le_Crocia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0926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DD7D437-82BA-594B-9C1F-B2ECD2185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12806"/>
              </p:ext>
            </p:extLst>
          </p:nvPr>
        </p:nvGraphicFramePr>
        <p:xfrm>
          <a:off x="881129" y="3492934"/>
          <a:ext cx="3497370" cy="48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1133243">
                  <a:extLst>
                    <a:ext uri="{9D8B030D-6E8A-4147-A177-3AD203B41FA5}">
                      <a16:colId xmlns:a16="http://schemas.microsoft.com/office/drawing/2014/main" val="1891266240"/>
                    </a:ext>
                  </a:extLst>
                </a:gridCol>
                <a:gridCol w="2364127">
                  <a:extLst>
                    <a:ext uri="{9D8B030D-6E8A-4147-A177-3AD203B41FA5}">
                      <a16:colId xmlns:a16="http://schemas.microsoft.com/office/drawing/2014/main" val="258061087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/>
                        <a:t>Lake_Level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>
                          <a:solidFill>
                            <a:srgbClr val="212121"/>
                          </a:solidFill>
                        </a:rPr>
                        <a:t>Bilancino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8008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 err="1"/>
                        <a:t>Flow_Rate</a:t>
                      </a:r>
                      <a:endParaRPr lang="ko-Kore-KR" altLang="en-US" sz="10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solidFill>
                            <a:srgbClr val="212121"/>
                          </a:solidFill>
                        </a:rPr>
                        <a:t>Bilancino</a:t>
                      </a:r>
                      <a:endParaRPr lang="ko-Kore-KR" altLang="en-US" sz="1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267566"/>
                  </a:ext>
                </a:extLst>
              </a:tr>
            </a:tbl>
          </a:graphicData>
        </a:graphic>
      </p:graphicFrame>
      <p:graphicFrame>
        <p:nvGraphicFramePr>
          <p:cNvPr id="20" name="Google Shape;152;gc03fc8ae2f_0_34">
            <a:extLst>
              <a:ext uri="{FF2B5EF4-FFF2-40B4-BE49-F238E27FC236}">
                <a16:creationId xmlns:a16="http://schemas.microsoft.com/office/drawing/2014/main" id="{CE690229-6CD3-A24B-8D61-7961D3FE4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965179"/>
              </p:ext>
            </p:extLst>
          </p:nvPr>
        </p:nvGraphicFramePr>
        <p:xfrm>
          <a:off x="881129" y="3102031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Target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oogle Shape;152;gc03fc8ae2f_0_34">
            <a:extLst>
              <a:ext uri="{FF2B5EF4-FFF2-40B4-BE49-F238E27FC236}">
                <a16:creationId xmlns:a16="http://schemas.microsoft.com/office/drawing/2014/main" id="{0686797A-C997-E745-99A5-7EE0AFA6E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44855"/>
              </p:ext>
            </p:extLst>
          </p:nvPr>
        </p:nvGraphicFramePr>
        <p:xfrm>
          <a:off x="881129" y="1800838"/>
          <a:ext cx="3497369" cy="380970"/>
        </p:xfrm>
        <a:graphic>
          <a:graphicData uri="http://schemas.openxmlformats.org/drawingml/2006/table">
            <a:tbl>
              <a:tblPr>
                <a:noFill/>
                <a:effectLst/>
              </a:tblPr>
              <a:tblGrid>
                <a:gridCol w="3497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b="1" dirty="0"/>
                        <a:t>Feature</a:t>
                      </a:r>
                    </a:p>
                  </a:txBody>
                  <a:tcPr marL="91425" marR="91425" marT="91425" marB="91425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05C224-8DFB-504A-B4DF-3358A89279AB}"/>
              </a:ext>
            </a:extLst>
          </p:cNvPr>
          <p:cNvSpPr/>
          <p:nvPr/>
        </p:nvSpPr>
        <p:spPr>
          <a:xfrm>
            <a:off x="8485498" y="1500613"/>
            <a:ext cx="3329049" cy="504255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76FB58-B861-F74C-9279-B8D288A5DED5}"/>
              </a:ext>
            </a:extLst>
          </p:cNvPr>
          <p:cNvSpPr/>
          <p:nvPr/>
        </p:nvSpPr>
        <p:spPr>
          <a:xfrm>
            <a:off x="4985100" y="1490685"/>
            <a:ext cx="3329049" cy="5106015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42" name="Google Shape;149;gc03fc8ae2f_0_34">
            <a:extLst>
              <a:ext uri="{FF2B5EF4-FFF2-40B4-BE49-F238E27FC236}">
                <a16:creationId xmlns:a16="http://schemas.microsoft.com/office/drawing/2014/main" id="{5BC8F9E7-677E-AE49-8B72-E5A6BF0517FF}"/>
              </a:ext>
            </a:extLst>
          </p:cNvPr>
          <p:cNvGraphicFramePr/>
          <p:nvPr/>
        </p:nvGraphicFramePr>
        <p:xfrm>
          <a:off x="4931100" y="2100068"/>
          <a:ext cx="6934073" cy="19212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34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12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951B61C-971D-3A45-B197-BF93AD75018A}"/>
              </a:ext>
            </a:extLst>
          </p:cNvPr>
          <p:cNvSpPr txBox="1"/>
          <p:nvPr/>
        </p:nvSpPr>
        <p:spPr>
          <a:xfrm rot="16200000">
            <a:off x="5916887" y="1139860"/>
            <a:ext cx="400110" cy="9611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PROPHET</a:t>
            </a:r>
            <a:endParaRPr kumimoji="1"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8134AC-9529-734C-A2AC-AF56428EC353}"/>
              </a:ext>
            </a:extLst>
          </p:cNvPr>
          <p:cNvSpPr txBox="1"/>
          <p:nvPr/>
        </p:nvSpPr>
        <p:spPr>
          <a:xfrm rot="16200000">
            <a:off x="9879142" y="1416813"/>
            <a:ext cx="400110" cy="4209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dirty="0"/>
              <a:t>LSTM</a:t>
            </a:r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64948F-888A-0A4F-AE9D-515AE4EDD0E7}"/>
              </a:ext>
            </a:extLst>
          </p:cNvPr>
          <p:cNvSpPr txBox="1"/>
          <p:nvPr/>
        </p:nvSpPr>
        <p:spPr>
          <a:xfrm rot="16200000">
            <a:off x="4829131" y="3777416"/>
            <a:ext cx="400110" cy="986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>
                <a:highlight>
                  <a:srgbClr val="FABFB3"/>
                </a:highlight>
              </a:rPr>
              <a:t>Flow Rate</a:t>
            </a:r>
            <a:endParaRPr kumimoji="1" lang="ko-Kore-KR" altLang="en-US" dirty="0">
              <a:highlight>
                <a:srgbClr val="FABFB3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03912A-83AB-0645-85D3-E9DC5F9D1523}"/>
              </a:ext>
            </a:extLst>
          </p:cNvPr>
          <p:cNvSpPr txBox="1"/>
          <p:nvPr/>
        </p:nvSpPr>
        <p:spPr>
          <a:xfrm rot="16200000">
            <a:off x="4836482" y="1451266"/>
            <a:ext cx="400110" cy="986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>
                <a:highlight>
                  <a:srgbClr val="FABFB3"/>
                </a:highlight>
              </a:rPr>
              <a:t>Lake Level</a:t>
            </a:r>
            <a:endParaRPr kumimoji="1" lang="ko-Kore-KR" altLang="en-US" dirty="0">
              <a:highlight>
                <a:srgbClr val="FABFB3"/>
              </a:highlight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26C2E7-8A90-6E42-B6AB-FFD7BD014822}"/>
              </a:ext>
            </a:extLst>
          </p:cNvPr>
          <p:cNvSpPr/>
          <p:nvPr/>
        </p:nvSpPr>
        <p:spPr>
          <a:xfrm>
            <a:off x="5757834" y="3679812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0.18 / RMSE : 1.24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4D5F935-BD06-5A49-A4C1-5BF45F07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86" y="2211567"/>
            <a:ext cx="3260572" cy="1396420"/>
          </a:xfrm>
          <a:prstGeom prst="rect">
            <a:avLst/>
          </a:prstGeom>
        </p:spPr>
      </p:pic>
      <p:graphicFrame>
        <p:nvGraphicFramePr>
          <p:cNvPr id="58" name="Google Shape;149;gc03fc8ae2f_0_34">
            <a:extLst>
              <a:ext uri="{FF2B5EF4-FFF2-40B4-BE49-F238E27FC236}">
                <a16:creationId xmlns:a16="http://schemas.microsoft.com/office/drawing/2014/main" id="{433385B8-578C-E548-B72B-F27FD2DF4F1D}"/>
              </a:ext>
            </a:extLst>
          </p:cNvPr>
          <p:cNvGraphicFramePr/>
          <p:nvPr/>
        </p:nvGraphicFramePr>
        <p:xfrm>
          <a:off x="4935672" y="4454105"/>
          <a:ext cx="6934073" cy="19212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34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12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257C2332-6200-264A-8A7D-D81DDAE1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86" y="4638462"/>
            <a:ext cx="3208003" cy="134105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13522C-7DED-4C47-B57B-7B25905ACE33}"/>
              </a:ext>
            </a:extLst>
          </p:cNvPr>
          <p:cNvSpPr/>
          <p:nvPr/>
        </p:nvSpPr>
        <p:spPr>
          <a:xfrm>
            <a:off x="5582605" y="5986688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2692.44 / RMSE : 5327.73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B985D-D6A5-4530-B263-424A35152E6E}"/>
              </a:ext>
            </a:extLst>
          </p:cNvPr>
          <p:cNvSpPr txBox="1"/>
          <p:nvPr/>
        </p:nvSpPr>
        <p:spPr>
          <a:xfrm>
            <a:off x="11661626" y="6594191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43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288954-14C4-4DB9-BF72-91D71E1014B4}"/>
              </a:ext>
            </a:extLst>
          </p:cNvPr>
          <p:cNvSpPr/>
          <p:nvPr/>
        </p:nvSpPr>
        <p:spPr>
          <a:xfrm>
            <a:off x="9059752" y="3632542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0.14 / RMSE : 0.20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9E59B4-8AE6-4891-8462-28367F1E6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60" y="2264065"/>
            <a:ext cx="3470513" cy="137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CA4DCE7-FA16-4445-872B-756A0E0E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00" y="4548023"/>
            <a:ext cx="3409560" cy="13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F1309-58C1-4FB0-BA95-FDAF6C926A57}"/>
              </a:ext>
            </a:extLst>
          </p:cNvPr>
          <p:cNvSpPr/>
          <p:nvPr/>
        </p:nvSpPr>
        <p:spPr>
          <a:xfrm>
            <a:off x="9059752" y="5938407"/>
            <a:ext cx="26419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ighlight>
                  <a:srgbClr val="C0C0C0"/>
                </a:highlight>
              </a:rPr>
              <a:t>MAE : 0.02 / RMSE : 0.05</a:t>
            </a:r>
            <a:endParaRPr lang="ko-KR" altLang="en-US" sz="1200" dirty="0">
              <a:highlight>
                <a:srgbClr val="C0C0C0"/>
              </a:highlight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74E799C-FC12-E74C-BF72-C3C2326E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2525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배달의민족 주아" panose="02020603020101020101" pitchFamily="18" charset="-127"/>
                          <a:cs typeface="Times" panose="02020603050405020304" pitchFamily="18" charset="0"/>
                          <a:sym typeface="Arial"/>
                        </a:rPr>
                        <a:t>PROPHET &amp; LSTM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sp>
        <p:nvSpPr>
          <p:cNvPr id="28" name="Arrow">
            <a:extLst>
              <a:ext uri="{FF2B5EF4-FFF2-40B4-BE49-F238E27FC236}">
                <a16:creationId xmlns:a16="http://schemas.microsoft.com/office/drawing/2014/main" id="{D29BCB1B-6D8E-F749-8DF6-E89887A10EE0}"/>
              </a:ext>
            </a:extLst>
          </p:cNvPr>
          <p:cNvSpPr/>
          <p:nvPr/>
        </p:nvSpPr>
        <p:spPr>
          <a:xfrm>
            <a:off x="8050079" y="5697599"/>
            <a:ext cx="224896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6A0CB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예측값">
            <a:extLst>
              <a:ext uri="{FF2B5EF4-FFF2-40B4-BE49-F238E27FC236}">
                <a16:creationId xmlns:a16="http://schemas.microsoft.com/office/drawing/2014/main" id="{1395D2DA-54CE-4447-9C80-8DC6EDA5FA1E}"/>
              </a:ext>
            </a:extLst>
          </p:cNvPr>
          <p:cNvSpPr txBox="1"/>
          <p:nvPr/>
        </p:nvSpPr>
        <p:spPr>
          <a:xfrm>
            <a:off x="8020509" y="5734606"/>
            <a:ext cx="334836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sp>
        <p:nvSpPr>
          <p:cNvPr id="30" name="Arrow">
            <a:extLst>
              <a:ext uri="{FF2B5EF4-FFF2-40B4-BE49-F238E27FC236}">
                <a16:creationId xmlns:a16="http://schemas.microsoft.com/office/drawing/2014/main" id="{4B9BB2A8-76A8-984C-BFEF-EC6881BAC7E2}"/>
              </a:ext>
            </a:extLst>
          </p:cNvPr>
          <p:cNvSpPr/>
          <p:nvPr/>
        </p:nvSpPr>
        <p:spPr>
          <a:xfrm>
            <a:off x="11217988" y="5798675"/>
            <a:ext cx="224896" cy="64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예측값">
            <a:extLst>
              <a:ext uri="{FF2B5EF4-FFF2-40B4-BE49-F238E27FC236}">
                <a16:creationId xmlns:a16="http://schemas.microsoft.com/office/drawing/2014/main" id="{1B1CA341-CEDB-3B4A-92DA-73FFB3B85EFC}"/>
              </a:ext>
            </a:extLst>
          </p:cNvPr>
          <p:cNvSpPr txBox="1"/>
          <p:nvPr/>
        </p:nvSpPr>
        <p:spPr>
          <a:xfrm>
            <a:off x="11216784" y="5823246"/>
            <a:ext cx="334836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sp>
        <p:nvSpPr>
          <p:cNvPr id="32" name="Arrow">
            <a:extLst>
              <a:ext uri="{FF2B5EF4-FFF2-40B4-BE49-F238E27FC236}">
                <a16:creationId xmlns:a16="http://schemas.microsoft.com/office/drawing/2014/main" id="{7706AF88-E948-CA47-B67C-3D8E55953463}"/>
              </a:ext>
            </a:extLst>
          </p:cNvPr>
          <p:cNvSpPr/>
          <p:nvPr/>
        </p:nvSpPr>
        <p:spPr>
          <a:xfrm>
            <a:off x="8146526" y="2719866"/>
            <a:ext cx="224896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56A0CB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예측값">
            <a:extLst>
              <a:ext uri="{FF2B5EF4-FFF2-40B4-BE49-F238E27FC236}">
                <a16:creationId xmlns:a16="http://schemas.microsoft.com/office/drawing/2014/main" id="{6B88B048-798C-0348-8080-97D64EC82545}"/>
              </a:ext>
            </a:extLst>
          </p:cNvPr>
          <p:cNvSpPr txBox="1"/>
          <p:nvPr/>
        </p:nvSpPr>
        <p:spPr>
          <a:xfrm>
            <a:off x="8116955" y="2756873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sp>
        <p:nvSpPr>
          <p:cNvPr id="34" name="Arrow">
            <a:extLst>
              <a:ext uri="{FF2B5EF4-FFF2-40B4-BE49-F238E27FC236}">
                <a16:creationId xmlns:a16="http://schemas.microsoft.com/office/drawing/2014/main" id="{98FF989A-8A70-3B43-82BA-230CEBE07122}"/>
              </a:ext>
            </a:extLst>
          </p:cNvPr>
          <p:cNvSpPr/>
          <p:nvPr/>
        </p:nvSpPr>
        <p:spPr>
          <a:xfrm>
            <a:off x="11244168" y="2757706"/>
            <a:ext cx="224896" cy="6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4" y="14256"/>
                </a:moveTo>
                <a:lnTo>
                  <a:pt x="13824" y="21600"/>
                </a:lnTo>
                <a:lnTo>
                  <a:pt x="0" y="10800"/>
                </a:lnTo>
                <a:lnTo>
                  <a:pt x="13824" y="0"/>
                </a:lnTo>
                <a:lnTo>
                  <a:pt x="1382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예측값">
            <a:extLst>
              <a:ext uri="{FF2B5EF4-FFF2-40B4-BE49-F238E27FC236}">
                <a16:creationId xmlns:a16="http://schemas.microsoft.com/office/drawing/2014/main" id="{8FF6C519-A03E-9F44-98E4-B507B1E51CFB}"/>
              </a:ext>
            </a:extLst>
          </p:cNvPr>
          <p:cNvSpPr txBox="1"/>
          <p:nvPr/>
        </p:nvSpPr>
        <p:spPr>
          <a:xfrm>
            <a:off x="11214597" y="2794713"/>
            <a:ext cx="334837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00"/>
            </a:lvl1pPr>
          </a:lstStyle>
          <a:p>
            <a:r>
              <a:t>예측값</a:t>
            </a:r>
          </a:p>
        </p:txBody>
      </p:sp>
      <p:graphicFrame>
        <p:nvGraphicFramePr>
          <p:cNvPr id="36" name="Google Shape;139;gc03fc8ae2f_0_26">
            <a:extLst>
              <a:ext uri="{FF2B5EF4-FFF2-40B4-BE49-F238E27FC236}">
                <a16:creationId xmlns:a16="http://schemas.microsoft.com/office/drawing/2014/main" id="{07B9BC90-4304-8A4A-B147-11412F022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550417"/>
              </p:ext>
            </p:extLst>
          </p:nvPr>
        </p:nvGraphicFramePr>
        <p:xfrm>
          <a:off x="921338" y="1375496"/>
          <a:ext cx="2652058" cy="396210"/>
        </p:xfrm>
        <a:graphic>
          <a:graphicData uri="http://schemas.openxmlformats.org/drawingml/2006/table">
            <a:tbl>
              <a:tblPr/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b="1" dirty="0"/>
                        <a:t>LAKE</a:t>
                      </a:r>
                      <a:endParaRPr sz="1400" b="1"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576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378044516"/>
              </p:ext>
            </p:extLst>
          </p:nvPr>
        </p:nvGraphicFramePr>
        <p:xfrm>
          <a:off x="3776200" y="3119995"/>
          <a:ext cx="7329000" cy="58353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Ⅵ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 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PREDICTION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844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4;gc03fc8ae2f_0_34">
            <a:extLst>
              <a:ext uri="{FF2B5EF4-FFF2-40B4-BE49-F238E27FC236}">
                <a16:creationId xmlns:a16="http://schemas.microsoft.com/office/drawing/2014/main" id="{6BEA8869-A256-F049-85F9-37DB9D9841E7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직사각형 15">
            <a:extLst>
              <a:ext uri="{FF2B5EF4-FFF2-40B4-BE49-F238E27FC236}">
                <a16:creationId xmlns:a16="http://schemas.microsoft.com/office/drawing/2014/main" id="{63452D37-694E-C74E-B4CC-1A471B295C57}"/>
              </a:ext>
            </a:extLst>
          </p:cNvPr>
          <p:cNvSpPr/>
          <p:nvPr/>
        </p:nvSpPr>
        <p:spPr>
          <a:xfrm>
            <a:off x="6510495" y="1839025"/>
            <a:ext cx="4942402" cy="46176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1657898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45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1" name="Google Shape;147;gc03fc8ae2f_0_34"/>
          <p:cNvGraphicFramePr/>
          <p:nvPr/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6303649-539B-794B-B0A8-792B46D77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89424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1 YEAR PREDICTION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E022F66-0D96-D344-B783-F6A1CD8AEA27}"/>
              </a:ext>
            </a:extLst>
          </p:cNvPr>
          <p:cNvGrpSpPr/>
          <p:nvPr/>
        </p:nvGrpSpPr>
        <p:grpSpPr>
          <a:xfrm>
            <a:off x="878996" y="3983154"/>
            <a:ext cx="4802510" cy="2473552"/>
            <a:chOff x="878997" y="1386447"/>
            <a:chExt cx="4802510" cy="2473552"/>
          </a:xfrm>
        </p:grpSpPr>
        <p:sp>
          <p:nvSpPr>
            <p:cNvPr id="21" name="직사각형 15">
              <a:extLst>
                <a:ext uri="{FF2B5EF4-FFF2-40B4-BE49-F238E27FC236}">
                  <a16:creationId xmlns:a16="http://schemas.microsoft.com/office/drawing/2014/main" id="{54AE894A-CF92-D04B-AABB-0F04C8C6E6C0}"/>
                </a:ext>
              </a:extLst>
            </p:cNvPr>
            <p:cNvSpPr/>
            <p:nvPr/>
          </p:nvSpPr>
          <p:spPr>
            <a:xfrm>
              <a:off x="878997" y="1839340"/>
              <a:ext cx="4802510" cy="20206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>
                <a:defRPr sz="2800"/>
              </a:lvl1pPr>
            </a:lstStyle>
            <a:p>
              <a:endParaRPr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314" y="1877469"/>
              <a:ext cx="4736909" cy="1890865"/>
            </a:xfrm>
            <a:prstGeom prst="rect">
              <a:avLst/>
            </a:prstGeom>
          </p:spPr>
        </p:pic>
        <p:graphicFrame>
          <p:nvGraphicFramePr>
            <p:cNvPr id="15" name="Google Shape;139;gc03fc8ae2f_0_26">
              <a:extLst>
                <a:ext uri="{FF2B5EF4-FFF2-40B4-BE49-F238E27FC236}">
                  <a16:creationId xmlns:a16="http://schemas.microsoft.com/office/drawing/2014/main" id="{64F743DC-4DA0-024E-9264-AAFC844778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0757924"/>
                </p:ext>
              </p:extLst>
            </p:nvPr>
          </p:nvGraphicFramePr>
          <p:xfrm>
            <a:off x="907572" y="1386447"/>
            <a:ext cx="2652058" cy="39621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6520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2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ko-Kore-KR" sz="1400" b="1" dirty="0"/>
                          <a:t>RIVER</a:t>
                        </a:r>
                      </a:p>
                    </a:txBody>
                    <a:tcPr marL="91425" marR="91425" marT="91425" marB="91425">
                      <a:lnL w="76200" cap="flat" cmpd="sng">
                        <a:solidFill>
                          <a:srgbClr val="134F5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134F5C">
                          <a:alpha val="3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45F7139-71F5-5C45-A989-72A8537C5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521" y="2036774"/>
            <a:ext cx="4888237" cy="19463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493D32-42FF-6740-8D72-7900100C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521" y="4408802"/>
            <a:ext cx="4905375" cy="1915146"/>
          </a:xfrm>
          <a:prstGeom prst="rect">
            <a:avLst/>
          </a:prstGeom>
        </p:spPr>
      </p:pic>
      <p:graphicFrame>
        <p:nvGraphicFramePr>
          <p:cNvPr id="19" name="Google Shape;139;gc03fc8ae2f_0_26">
            <a:extLst>
              <a:ext uri="{FF2B5EF4-FFF2-40B4-BE49-F238E27FC236}">
                <a16:creationId xmlns:a16="http://schemas.microsoft.com/office/drawing/2014/main" id="{FB04A165-D7A4-EE46-8801-8FC5705F4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386704"/>
              </p:ext>
            </p:extLst>
          </p:nvPr>
        </p:nvGraphicFramePr>
        <p:xfrm>
          <a:off x="6491511" y="1370982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LAKE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CA8834C-5817-2640-9936-CC27F0CB3128}"/>
              </a:ext>
            </a:extLst>
          </p:cNvPr>
          <p:cNvGrpSpPr/>
          <p:nvPr/>
        </p:nvGrpSpPr>
        <p:grpSpPr>
          <a:xfrm>
            <a:off x="902960" y="1370982"/>
            <a:ext cx="4816026" cy="2489689"/>
            <a:chOff x="878997" y="4006995"/>
            <a:chExt cx="4816026" cy="2489689"/>
          </a:xfrm>
        </p:grpSpPr>
        <p:graphicFrame>
          <p:nvGraphicFramePr>
            <p:cNvPr id="24" name="Google Shape;139;gc03fc8ae2f_0_26">
              <a:extLst>
                <a:ext uri="{FF2B5EF4-FFF2-40B4-BE49-F238E27FC236}">
                  <a16:creationId xmlns:a16="http://schemas.microsoft.com/office/drawing/2014/main" id="{297A21C1-BFC1-6247-B62A-FB11B625E0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7336643"/>
                </p:ext>
              </p:extLst>
            </p:nvPr>
          </p:nvGraphicFramePr>
          <p:xfrm>
            <a:off x="878997" y="4006995"/>
            <a:ext cx="2652058" cy="39621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6520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2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ko-Kore-KR" sz="1400" b="1" dirty="0"/>
                          <a:t>AQUIFER</a:t>
                        </a:r>
                      </a:p>
                    </a:txBody>
                    <a:tcPr marL="91425" marR="91425" marT="91425" marB="91425">
                      <a:lnL w="76200" cap="flat" cmpd="sng">
                        <a:solidFill>
                          <a:srgbClr val="134F5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134F5C">
                          <a:alpha val="3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6" name="직사각형 15">
              <a:extLst>
                <a:ext uri="{FF2B5EF4-FFF2-40B4-BE49-F238E27FC236}">
                  <a16:creationId xmlns:a16="http://schemas.microsoft.com/office/drawing/2014/main" id="{404535B5-0B54-8049-B5DD-38EBA705DFE7}"/>
                </a:ext>
              </a:extLst>
            </p:cNvPr>
            <p:cNvSpPr/>
            <p:nvPr/>
          </p:nvSpPr>
          <p:spPr>
            <a:xfrm>
              <a:off x="892513" y="4476025"/>
              <a:ext cx="4802510" cy="20206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>
                <a:defRPr sz="2800"/>
              </a:lvl1pPr>
            </a:lstStyle>
            <a:p>
              <a:endParaRPr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EDD300F-7636-BD48-A7F4-0AD657CFB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997" y="4532852"/>
              <a:ext cx="4816026" cy="1910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6214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4;gc03fc8ae2f_0_34">
            <a:extLst>
              <a:ext uri="{FF2B5EF4-FFF2-40B4-BE49-F238E27FC236}">
                <a16:creationId xmlns:a16="http://schemas.microsoft.com/office/drawing/2014/main" id="{6BEA8869-A256-F049-85F9-37DB9D9841E7}"/>
              </a:ext>
            </a:extLst>
          </p:cNvPr>
          <p:cNvSpPr/>
          <p:nvPr/>
        </p:nvSpPr>
        <p:spPr>
          <a:xfrm>
            <a:off x="111450" y="1295700"/>
            <a:ext cx="11964000" cy="53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3F3F3"/>
                </a:solidFill>
              </a:rPr>
              <a:t>PART Ⅵ.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직사각형 15">
            <a:extLst>
              <a:ext uri="{FF2B5EF4-FFF2-40B4-BE49-F238E27FC236}">
                <a16:creationId xmlns:a16="http://schemas.microsoft.com/office/drawing/2014/main" id="{3BB5E4D8-D6C5-034F-8BB7-241516CD4DA1}"/>
              </a:ext>
            </a:extLst>
          </p:cNvPr>
          <p:cNvSpPr/>
          <p:nvPr/>
        </p:nvSpPr>
        <p:spPr>
          <a:xfrm>
            <a:off x="878997" y="1910779"/>
            <a:ext cx="10651016" cy="4332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1689937" y="6636717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fld id="{DD614176-9A2E-4679-B65B-75B663249188}" type="slidenum">
              <a:rPr lang="en-US" altLang="ko-KR" sz="1400" smtClean="0">
                <a:latin typeface="Century" panose="02040604050505020304" pitchFamily="18" charset="0"/>
              </a:rPr>
              <a:t>46</a:t>
            </a:fld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22" y="2046550"/>
            <a:ext cx="4855887" cy="1895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81" y="4122859"/>
            <a:ext cx="4854322" cy="190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22" y="4128685"/>
            <a:ext cx="4854322" cy="1896527"/>
          </a:xfrm>
          <a:prstGeom prst="rect">
            <a:avLst/>
          </a:prstGeom>
        </p:spPr>
      </p:pic>
      <p:graphicFrame>
        <p:nvGraphicFramePr>
          <p:cNvPr id="15" name="Google Shape;147;gc03fc8ae2f_0_34"/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  <a:tableStyleId>{18DD3A8D-D20A-4945-B46B-B3D6B2CC5590}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2628139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3E03F3D-B68D-D648-8881-228BC3201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72158"/>
              </p:ext>
            </p:extLst>
          </p:nvPr>
        </p:nvGraphicFramePr>
        <p:xfrm>
          <a:off x="266247" y="816544"/>
          <a:ext cx="11548300" cy="40732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663915">
                  <a:extLst>
                    <a:ext uri="{9D8B030D-6E8A-4147-A177-3AD203B41FA5}">
                      <a16:colId xmlns:a16="http://schemas.microsoft.com/office/drawing/2014/main" val="470487859"/>
                    </a:ext>
                  </a:extLst>
                </a:gridCol>
                <a:gridCol w="7884385">
                  <a:extLst>
                    <a:ext uri="{9D8B030D-6E8A-4147-A177-3AD203B41FA5}">
                      <a16:colId xmlns:a16="http://schemas.microsoft.com/office/drawing/2014/main" val="273339258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Times" panose="02020603050405020304" pitchFamily="18" charset="0"/>
                          <a:sym typeface="Arial"/>
                        </a:rPr>
                        <a:t>1 YEAR PREDICTION</a:t>
                      </a:r>
                      <a:endParaRPr lang="en-US" altLang="ko-KR" sz="1600" b="1" dirty="0">
                        <a:latin typeface="+mn-lt"/>
                        <a:ea typeface="배달의민족 주아" panose="02020603020101020101" pitchFamily="18" charset="-127"/>
                        <a:cs typeface="Times" panose="02020603050405020304" pitchFamily="18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400" dirty="0">
                        <a:latin typeface="+mn-lt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299848"/>
                  </a:ext>
                </a:extLst>
              </a:tr>
            </a:tbl>
          </a:graphicData>
        </a:graphic>
      </p:graphicFrame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5DAAD47B-D4BF-854B-9DF5-FF9BE5495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635570"/>
              </p:ext>
            </p:extLst>
          </p:nvPr>
        </p:nvGraphicFramePr>
        <p:xfrm>
          <a:off x="907572" y="1386447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WATER SPRING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2877CA5-7B87-E04A-9920-22C38CC39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49" y="2039704"/>
            <a:ext cx="4839537" cy="19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8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764633771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Ⅶ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 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EVALUATION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509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44;gc03fc8ae2f_0_34"/>
          <p:cNvGrpSpPr/>
          <p:nvPr/>
        </p:nvGrpSpPr>
        <p:grpSpPr>
          <a:xfrm>
            <a:off x="111447" y="1297377"/>
            <a:ext cx="11964011" cy="5301002"/>
            <a:chOff x="0" y="0"/>
            <a:chExt cx="11964009" cy="5301000"/>
          </a:xfrm>
        </p:grpSpPr>
        <p:sp>
          <p:nvSpPr>
            <p:cNvPr id="1024" name="Rectangle"/>
            <p:cNvSpPr/>
            <p:nvPr/>
          </p:nvSpPr>
          <p:spPr>
            <a:xfrm>
              <a:off x="-1" y="-1"/>
              <a:ext cx="11964011" cy="530100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800"/>
              </a:pPr>
              <a:endParaRPr/>
            </a:p>
          </p:txBody>
        </p:sp>
        <p:sp>
          <p:nvSpPr>
            <p:cNvPr id="1025" name="PART Ⅵ."/>
            <p:cNvSpPr txBox="1"/>
            <p:nvPr/>
          </p:nvSpPr>
          <p:spPr>
            <a:xfrm>
              <a:off x="45724" y="2452400"/>
              <a:ext cx="11872561" cy="39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defRPr sz="2000" b="1">
                  <a:solidFill>
                    <a:schemeClr val="accent3">
                      <a:lumOff val="36340"/>
                    </a:schemeClr>
                  </a:solidFill>
                </a:defRPr>
              </a:lvl1pPr>
            </a:lstStyle>
            <a:p>
              <a:r>
                <a:t>PART Ⅵ.</a:t>
              </a:r>
            </a:p>
          </p:txBody>
        </p:sp>
      </p:grp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D15FD350-0AF4-F04A-9643-BC7D64785310}"/>
              </a:ext>
            </a:extLst>
          </p:cNvPr>
          <p:cNvSpPr/>
          <p:nvPr/>
        </p:nvSpPr>
        <p:spPr>
          <a:xfrm>
            <a:off x="1000220" y="2780076"/>
            <a:ext cx="4993166" cy="2175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20" name="직사각형 15">
            <a:extLst>
              <a:ext uri="{FF2B5EF4-FFF2-40B4-BE49-F238E27FC236}">
                <a16:creationId xmlns:a16="http://schemas.microsoft.com/office/drawing/2014/main" id="{8F465F2D-07F1-2140-B4B0-820F2694ACEA}"/>
              </a:ext>
            </a:extLst>
          </p:cNvPr>
          <p:cNvSpPr/>
          <p:nvPr/>
        </p:nvSpPr>
        <p:spPr>
          <a:xfrm>
            <a:off x="6639380" y="2780076"/>
            <a:ext cx="4993166" cy="1829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graphicFrame>
        <p:nvGraphicFramePr>
          <p:cNvPr id="1029" name="표 12"/>
          <p:cNvGraphicFramePr/>
          <p:nvPr>
            <p:extLst>
              <p:ext uri="{D42A27DB-BD31-4B8C-83A1-F6EECF244321}">
                <p14:modId xmlns:p14="http://schemas.microsoft.com/office/powerpoint/2010/main" val="385427569"/>
              </p:ext>
            </p:extLst>
          </p:nvPr>
        </p:nvGraphicFramePr>
        <p:xfrm>
          <a:off x="266246" y="816543"/>
          <a:ext cx="11548299" cy="407323"/>
        </p:xfrm>
        <a:graphic>
          <a:graphicData uri="http://schemas.openxmlformats.org/drawingml/2006/table">
            <a:tbl>
              <a:tblPr/>
              <a:tblGrid>
                <a:gridCol w="366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1" algn="l">
                        <a:defRPr sz="1400"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defRPr>
                      </a:pPr>
                      <a:r>
                        <a:rPr lang="en-US" dirty="0"/>
                        <a:t>SUMMARY</a:t>
                      </a: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0" name="Google Shape;147;gc03fc8ae2f_0_34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1" name="TextBox 10"/>
          <p:cNvSpPr txBox="1"/>
          <p:nvPr/>
        </p:nvSpPr>
        <p:spPr>
          <a:xfrm>
            <a:off x="1126743" y="2737475"/>
            <a:ext cx="4450417" cy="10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en-US" dirty="0"/>
              <a:t>Handling missing data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기온데이터를</a:t>
            </a:r>
            <a:r>
              <a:rPr dirty="0"/>
              <a:t> </a:t>
            </a:r>
            <a:r>
              <a:rPr dirty="0" err="1"/>
              <a:t>수집하여</a:t>
            </a:r>
            <a:r>
              <a:rPr dirty="0"/>
              <a:t> </a:t>
            </a:r>
            <a:r>
              <a:rPr dirty="0" err="1"/>
              <a:t>사용</a:t>
            </a:r>
            <a:r>
              <a:rPr lang="ko-KR" altLang="en-US" dirty="0"/>
              <a:t>하지 않고 통계적 </a:t>
            </a:r>
            <a:r>
              <a:rPr lang="ko-KR" altLang="en-US" dirty="0" err="1"/>
              <a:t>예측값을</a:t>
            </a:r>
            <a:r>
              <a:rPr lang="ko-KR" altLang="en-US" dirty="0"/>
              <a:t> 사용</a:t>
            </a:r>
            <a:endParaRPr dirty="0"/>
          </a:p>
        </p:txBody>
      </p:sp>
      <p:sp>
        <p:nvSpPr>
          <p:cNvPr id="1032" name="TextBox 2"/>
          <p:cNvSpPr txBox="1"/>
          <p:nvPr/>
        </p:nvSpPr>
        <p:spPr>
          <a:xfrm>
            <a:off x="1126944" y="3569097"/>
            <a:ext cx="4666418" cy="1344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/>
            </a:pPr>
            <a:r>
              <a:rPr lang="en-US" dirty="0"/>
              <a:t>Deficient point of </a:t>
            </a:r>
            <a:r>
              <a:rPr dirty="0"/>
              <a:t>Prophet Model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555555"/>
                </a:solidFill>
                <a:latin typeface="Avenir"/>
                <a:ea typeface="Avenir"/>
                <a:cs typeface="Avenir"/>
                <a:sym typeface="Avenir Roman"/>
              </a:defRPr>
            </a:pPr>
            <a:r>
              <a:rPr dirty="0" err="1">
                <a:latin typeface="+mn-lt"/>
                <a:ea typeface="+mn-ea"/>
                <a:cs typeface="+mn-cs"/>
                <a:sym typeface="Arial"/>
              </a:rPr>
              <a:t>갑작스런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데이터의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변동이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있을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경우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정확도가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떨어짐</a:t>
            </a:r>
            <a:endParaRPr dirty="0">
              <a:latin typeface="+mn-lt"/>
              <a:ea typeface="+mn-ea"/>
              <a:cs typeface="+mn-cs"/>
              <a:sym typeface="Arial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555555"/>
                </a:solidFill>
                <a:latin typeface="Avenir"/>
                <a:ea typeface="Avenir"/>
                <a:cs typeface="Avenir"/>
                <a:sym typeface="Avenir Roman"/>
              </a:defRPr>
            </a:pPr>
            <a:r>
              <a:rPr dirty="0" err="1">
                <a:latin typeface="+mn-lt"/>
                <a:ea typeface="+mn-ea"/>
                <a:cs typeface="+mn-cs"/>
                <a:sym typeface="Arial"/>
              </a:rPr>
              <a:t>과거의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장기적인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추세를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보고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이후의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대략적인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추세를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확인하는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용도로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en-US" dirty="0" err="1">
                <a:latin typeface="+mn-lt"/>
                <a:ea typeface="+mn-ea"/>
                <a:cs typeface="+mn-cs"/>
              </a:rPr>
              <a:t>제한적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사용</a:t>
            </a:r>
            <a:endParaRPr dirty="0"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12" name="Google Shape;139;gc03fc8ae2f_0_26">
            <a:extLst>
              <a:ext uri="{FF2B5EF4-FFF2-40B4-BE49-F238E27FC236}">
                <a16:creationId xmlns:a16="http://schemas.microsoft.com/office/drawing/2014/main" id="{1E318E4B-34BB-E64E-9F6C-02122B5A6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411130"/>
              </p:ext>
            </p:extLst>
          </p:nvPr>
        </p:nvGraphicFramePr>
        <p:xfrm>
          <a:off x="1000220" y="2284151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Limits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2">
            <a:extLst>
              <a:ext uri="{FF2B5EF4-FFF2-40B4-BE49-F238E27FC236}">
                <a16:creationId xmlns:a16="http://schemas.microsoft.com/office/drawing/2014/main" id="{058E09A8-EA80-B542-87E4-847C123E831E}"/>
              </a:ext>
            </a:extLst>
          </p:cNvPr>
          <p:cNvSpPr txBox="1"/>
          <p:nvPr/>
        </p:nvSpPr>
        <p:spPr>
          <a:xfrm>
            <a:off x="6739392" y="2800383"/>
            <a:ext cx="4793141" cy="10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555555"/>
                </a:solidFill>
              </a:defRPr>
            </a:pPr>
            <a:r>
              <a:rPr dirty="0" err="1">
                <a:latin typeface="+mj-ea"/>
                <a:ea typeface="+mj-ea"/>
              </a:rPr>
              <a:t>Prophet에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비해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정확도가</a:t>
            </a:r>
            <a:r>
              <a:rPr dirty="0">
                <a:latin typeface="+mj-ea"/>
                <a:ea typeface="+mj-ea"/>
              </a:rPr>
              <a:t> </a:t>
            </a:r>
            <a:r>
              <a:rPr dirty="0" err="1">
                <a:latin typeface="+mj-ea"/>
                <a:ea typeface="+mj-ea"/>
              </a:rPr>
              <a:t>높음</a:t>
            </a:r>
            <a:endParaRPr dirty="0">
              <a:latin typeface="+mj-ea"/>
              <a:ea typeface="+mj-ea"/>
              <a:cs typeface="Avenir"/>
              <a:sym typeface="Avenir Roman"/>
            </a:endParaRP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555555"/>
                </a:solidFill>
              </a:defRPr>
            </a:pP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필요에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따라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어느정도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셋팅이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가능하기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때문에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예측의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개선여지가</a:t>
            </a:r>
            <a:r>
              <a:rPr dirty="0">
                <a:latin typeface="+mj-ea"/>
                <a:ea typeface="+mj-ea"/>
                <a:cs typeface="Avenir"/>
                <a:sym typeface="Avenir Roman"/>
              </a:rPr>
              <a:t> </a:t>
            </a:r>
            <a:r>
              <a:rPr dirty="0" err="1">
                <a:latin typeface="+mj-ea"/>
                <a:ea typeface="+mj-ea"/>
                <a:cs typeface="Avenir"/>
                <a:sym typeface="Avenir Roman"/>
              </a:rPr>
              <a:t>있음</a:t>
            </a:r>
            <a:endParaRPr dirty="0">
              <a:latin typeface="+mj-ea"/>
              <a:ea typeface="+mj-ea"/>
              <a:cs typeface="Avenir"/>
              <a:sym typeface="Avenir Roman"/>
            </a:endParaRPr>
          </a:p>
        </p:txBody>
      </p:sp>
      <p:graphicFrame>
        <p:nvGraphicFramePr>
          <p:cNvPr id="14" name="Google Shape;139;gc03fc8ae2f_0_26">
            <a:extLst>
              <a:ext uri="{FF2B5EF4-FFF2-40B4-BE49-F238E27FC236}">
                <a16:creationId xmlns:a16="http://schemas.microsoft.com/office/drawing/2014/main" id="{442D59BA-4D21-DD41-9276-BAEC03DA3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221756"/>
              </p:ext>
            </p:extLst>
          </p:nvPr>
        </p:nvGraphicFramePr>
        <p:xfrm>
          <a:off x="6639380" y="2299333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 err="1"/>
                        <a:t>Abour</a:t>
                      </a:r>
                      <a:r>
                        <a:rPr lang="en-US" altLang="ko-Kore-KR" sz="1400" b="1" dirty="0"/>
                        <a:t> LSTM Model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796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44;gc03fc8ae2f_0_34"/>
          <p:cNvGrpSpPr/>
          <p:nvPr/>
        </p:nvGrpSpPr>
        <p:grpSpPr>
          <a:xfrm>
            <a:off x="111447" y="1297377"/>
            <a:ext cx="11964011" cy="5301002"/>
            <a:chOff x="0" y="0"/>
            <a:chExt cx="11964009" cy="5301000"/>
          </a:xfrm>
        </p:grpSpPr>
        <p:sp>
          <p:nvSpPr>
            <p:cNvPr id="1035" name="Rectangle"/>
            <p:cNvSpPr/>
            <p:nvPr/>
          </p:nvSpPr>
          <p:spPr>
            <a:xfrm>
              <a:off x="-1" y="-1"/>
              <a:ext cx="11964011" cy="530100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800"/>
              </a:pPr>
              <a:endParaRPr/>
            </a:p>
          </p:txBody>
        </p:sp>
        <p:sp>
          <p:nvSpPr>
            <p:cNvPr id="1036" name="PART Ⅵ."/>
            <p:cNvSpPr txBox="1"/>
            <p:nvPr/>
          </p:nvSpPr>
          <p:spPr>
            <a:xfrm>
              <a:off x="45724" y="2452400"/>
              <a:ext cx="11872560" cy="39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lnSpc>
                  <a:spcPct val="150000"/>
                </a:lnSpc>
                <a:defRPr sz="2000" b="1">
                  <a:solidFill>
                    <a:schemeClr val="accent3">
                      <a:lumOff val="36340"/>
                    </a:schemeClr>
                  </a:solidFill>
                </a:defRPr>
              </a:lvl1pPr>
            </a:lstStyle>
            <a:p>
              <a:r>
                <a:t>PART Ⅵ.</a:t>
              </a:r>
            </a:p>
          </p:txBody>
        </p:sp>
      </p:grpSp>
      <p:sp>
        <p:nvSpPr>
          <p:cNvPr id="1039" name="TextBox 8"/>
          <p:cNvSpPr txBox="1">
            <a:spLocks noGrp="1"/>
          </p:cNvSpPr>
          <p:nvPr>
            <p:ph type="sldNum" sz="quarter" idx="4294967295"/>
          </p:nvPr>
        </p:nvSpPr>
        <p:spPr>
          <a:xfrm>
            <a:off x="11740593" y="6433374"/>
            <a:ext cx="4514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altLang="ko-KR" dirty="0"/>
              <a:t>- </a:t>
            </a:r>
            <a:fld id="{86CB4B4D-7CA3-9044-876B-883B54F8677D}" type="slidenum">
              <a:rPr lang="en-US" altLang="ko-Kore-KR" smtClean="0"/>
              <a:pPr/>
              <a:t>49</a:t>
            </a:fld>
            <a:r>
              <a:rPr lang="en-US" altLang="ko-Kore-KR" dirty="0"/>
              <a:t> </a:t>
            </a:r>
            <a:r>
              <a:rPr lang="en-US" altLang="ko-KR" dirty="0"/>
              <a:t>-</a:t>
            </a:r>
            <a:endParaRPr dirty="0"/>
          </a:p>
        </p:txBody>
      </p:sp>
      <p:graphicFrame>
        <p:nvGraphicFramePr>
          <p:cNvPr id="1040" name="표 12"/>
          <p:cNvGraphicFramePr/>
          <p:nvPr>
            <p:extLst>
              <p:ext uri="{D42A27DB-BD31-4B8C-83A1-F6EECF244321}">
                <p14:modId xmlns:p14="http://schemas.microsoft.com/office/powerpoint/2010/main" val="3912781867"/>
              </p:ext>
            </p:extLst>
          </p:nvPr>
        </p:nvGraphicFramePr>
        <p:xfrm>
          <a:off x="266246" y="816543"/>
          <a:ext cx="11548299" cy="407323"/>
        </p:xfrm>
        <a:graphic>
          <a:graphicData uri="http://schemas.openxmlformats.org/drawingml/2006/table">
            <a:tbl>
              <a:tblPr/>
              <a:tblGrid>
                <a:gridCol w="366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1" algn="l">
                        <a:defRPr sz="1400"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defRPr>
                      </a:pPr>
                      <a:r>
                        <a:rPr lang="en-US" dirty="0"/>
                        <a:t>GENERAL REVIEW</a:t>
                      </a: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/>
                      </a:solidFill>
                    </a:lnL>
                    <a:lnR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>
                    <a:lnL w="76200">
                      <a:solidFill>
                        <a:srgbClr val="134F5C">
                          <a:alpha val="0"/>
                        </a:srgbClr>
                      </a:solidFill>
                      <a:prstDash val="dot"/>
                    </a:lnL>
                    <a:lnR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R>
                    <a:lnT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T>
                    <a:lnB>
                      <a:solidFill>
                        <a:schemeClr val="accent4">
                          <a:lumOff val="12745"/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1" name="Google Shape;147;gc03fc8ae2f_0_34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44" name="Screen Shot 2021-02-26 at 3.32.54 AM.png" descr="Screen Shot 2021-02-26 at 3.32.54 AM.png"/>
          <p:cNvPicPr>
            <a:picLocks noChangeAspect="1"/>
          </p:cNvPicPr>
          <p:nvPr/>
        </p:nvPicPr>
        <p:blipFill>
          <a:blip r:embed="rId2"/>
          <a:srcRect l="434" r="4112"/>
          <a:stretch>
            <a:fillRect/>
          </a:stretch>
        </p:blipFill>
        <p:spPr>
          <a:xfrm>
            <a:off x="7150841" y="4171582"/>
            <a:ext cx="3475748" cy="232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Screen Shot 2021-02-26 at 4.52.52 AM.png" descr="Screen Shot 2021-02-26 at 4.52.5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65" y="1768277"/>
            <a:ext cx="3475748" cy="2287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Rectangle"/>
          <p:cNvSpPr/>
          <p:nvPr/>
        </p:nvSpPr>
        <p:spPr>
          <a:xfrm>
            <a:off x="7471922" y="1893583"/>
            <a:ext cx="2475861" cy="1933304"/>
          </a:xfrm>
          <a:prstGeom prst="rect">
            <a:avLst/>
          </a:prstGeom>
          <a:solidFill>
            <a:srgbClr val="FFFFFF">
              <a:alpha val="68093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48" name="Rectangle"/>
          <p:cNvSpPr/>
          <p:nvPr/>
        </p:nvSpPr>
        <p:spPr>
          <a:xfrm>
            <a:off x="9933495" y="3237596"/>
            <a:ext cx="539869" cy="603579"/>
          </a:xfrm>
          <a:prstGeom prst="rect">
            <a:avLst/>
          </a:prstGeom>
          <a:ln w="25400">
            <a:solidFill>
              <a:schemeClr val="accent5">
                <a:alpha val="54613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직사각형 15">
            <a:extLst>
              <a:ext uri="{FF2B5EF4-FFF2-40B4-BE49-F238E27FC236}">
                <a16:creationId xmlns:a16="http://schemas.microsoft.com/office/drawing/2014/main" id="{E1B6165B-A800-D347-8C14-C9E683703E9C}"/>
              </a:ext>
            </a:extLst>
          </p:cNvPr>
          <p:cNvSpPr/>
          <p:nvPr/>
        </p:nvSpPr>
        <p:spPr>
          <a:xfrm>
            <a:off x="1285053" y="4624076"/>
            <a:ext cx="4993166" cy="1829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18" name="직사각형 15">
            <a:extLst>
              <a:ext uri="{FF2B5EF4-FFF2-40B4-BE49-F238E27FC236}">
                <a16:creationId xmlns:a16="http://schemas.microsoft.com/office/drawing/2014/main" id="{FBD1DB73-E19D-A54F-ADB3-5A72C8CB4FA2}"/>
              </a:ext>
            </a:extLst>
          </p:cNvPr>
          <p:cNvSpPr/>
          <p:nvPr/>
        </p:nvSpPr>
        <p:spPr>
          <a:xfrm>
            <a:off x="1238729" y="1840136"/>
            <a:ext cx="4993166" cy="20977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65AC60E7-6F1B-C944-8DB4-B7972ECB7A7F}"/>
              </a:ext>
            </a:extLst>
          </p:cNvPr>
          <p:cNvSpPr txBox="1"/>
          <p:nvPr/>
        </p:nvSpPr>
        <p:spPr>
          <a:xfrm>
            <a:off x="1604087" y="4624076"/>
            <a:ext cx="4450417" cy="102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 err="1"/>
              <a:t>실</a:t>
            </a:r>
            <a:r>
              <a:rPr dirty="0"/>
              <a:t> </a:t>
            </a: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기간</a:t>
            </a:r>
            <a:r>
              <a:rPr dirty="0"/>
              <a:t> : 10일 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/>
              <a:t>ITALY </a:t>
            </a:r>
            <a:r>
              <a:rPr dirty="0" err="1"/>
              <a:t>지역에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부족</a:t>
            </a:r>
            <a:r>
              <a:rPr dirty="0"/>
              <a:t> 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 err="1"/>
              <a:t>지구</a:t>
            </a:r>
            <a:r>
              <a:rPr dirty="0"/>
              <a:t> </a:t>
            </a:r>
            <a:r>
              <a:rPr dirty="0" err="1"/>
              <a:t>과학적</a:t>
            </a:r>
            <a:r>
              <a:rPr dirty="0"/>
              <a:t> </a:t>
            </a:r>
            <a:r>
              <a:rPr dirty="0" err="1"/>
              <a:t>이론에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충분한</a:t>
            </a:r>
            <a:r>
              <a:rPr dirty="0"/>
              <a:t> </a:t>
            </a:r>
            <a:r>
              <a:rPr dirty="0" err="1"/>
              <a:t>논문</a:t>
            </a:r>
            <a:r>
              <a:rPr dirty="0"/>
              <a:t> </a:t>
            </a:r>
            <a:r>
              <a:rPr dirty="0" err="1"/>
              <a:t>검토</a:t>
            </a:r>
            <a:r>
              <a:rPr dirty="0"/>
              <a:t> </a:t>
            </a:r>
            <a:r>
              <a:rPr dirty="0" err="1"/>
              <a:t>부족</a:t>
            </a:r>
            <a:r>
              <a:rPr dirty="0"/>
              <a:t>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1CFAE30-1AC2-A747-985A-D7C83F266D4A}"/>
              </a:ext>
            </a:extLst>
          </p:cNvPr>
          <p:cNvSpPr txBox="1"/>
          <p:nvPr/>
        </p:nvSpPr>
        <p:spPr>
          <a:xfrm>
            <a:off x="1289372" y="1840464"/>
            <a:ext cx="5092483" cy="1344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dirty="0" err="1"/>
              <a:t>Kaggle을</a:t>
            </a:r>
            <a:r>
              <a:rPr lang="en-US" dirty="0"/>
              <a:t> </a:t>
            </a:r>
            <a:r>
              <a:rPr lang="en-US" dirty="0" err="1"/>
              <a:t>통한</a:t>
            </a:r>
            <a:r>
              <a:rPr lang="en-US" dirty="0"/>
              <a:t> </a:t>
            </a:r>
            <a:r>
              <a:rPr lang="en-US" dirty="0" err="1"/>
              <a:t>실전</a:t>
            </a:r>
            <a:r>
              <a:rPr lang="en-US" dirty="0"/>
              <a:t> </a:t>
            </a:r>
            <a:r>
              <a:rPr lang="en-US" dirty="0" err="1"/>
              <a:t>데이터에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경험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전처리에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중요성</a:t>
            </a:r>
            <a:r>
              <a:rPr dirty="0"/>
              <a:t> </a:t>
            </a:r>
            <a:r>
              <a:rPr dirty="0" err="1"/>
              <a:t>인지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 err="1"/>
              <a:t>통계적</a:t>
            </a:r>
            <a:r>
              <a:rPr dirty="0"/>
              <a:t> </a:t>
            </a:r>
            <a:r>
              <a:rPr dirty="0" err="1"/>
              <a:t>방법을</a:t>
            </a:r>
            <a:r>
              <a:rPr dirty="0"/>
              <a:t> </a:t>
            </a:r>
            <a:r>
              <a:rPr dirty="0" err="1"/>
              <a:t>통한</a:t>
            </a:r>
            <a:r>
              <a:rPr dirty="0"/>
              <a:t> </a:t>
            </a:r>
            <a:r>
              <a:rPr dirty="0" err="1"/>
              <a:t>시계열</a:t>
            </a:r>
            <a:r>
              <a:rPr dirty="0"/>
              <a:t> </a:t>
            </a:r>
            <a:r>
              <a:rPr dirty="0" err="1"/>
              <a:t>데이타</a:t>
            </a:r>
            <a:r>
              <a:rPr dirty="0"/>
              <a:t> </a:t>
            </a:r>
            <a:r>
              <a:rPr dirty="0" err="1"/>
              <a:t>분석에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기본</a:t>
            </a:r>
            <a:r>
              <a:rPr dirty="0"/>
              <a:t> </a:t>
            </a:r>
            <a:r>
              <a:rPr dirty="0" err="1"/>
              <a:t>이해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dirty="0"/>
              <a:t>LSTM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Prophet을</a:t>
            </a:r>
            <a:r>
              <a:rPr dirty="0"/>
              <a:t> </a:t>
            </a:r>
            <a:r>
              <a:rPr dirty="0" err="1"/>
              <a:t>적용한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이용해</a:t>
            </a:r>
            <a:r>
              <a:rPr dirty="0"/>
              <a:t> </a:t>
            </a:r>
            <a:r>
              <a:rPr dirty="0" err="1"/>
              <a:t>시계열</a:t>
            </a:r>
            <a:r>
              <a:rPr dirty="0"/>
              <a:t> </a:t>
            </a:r>
            <a:r>
              <a:rPr dirty="0" err="1"/>
              <a:t>예측</a:t>
            </a:r>
            <a:r>
              <a:rPr dirty="0"/>
              <a:t> </a:t>
            </a:r>
          </a:p>
        </p:txBody>
      </p:sp>
      <p:graphicFrame>
        <p:nvGraphicFramePr>
          <p:cNvPr id="22" name="Google Shape;139;gc03fc8ae2f_0_26">
            <a:extLst>
              <a:ext uri="{FF2B5EF4-FFF2-40B4-BE49-F238E27FC236}">
                <a16:creationId xmlns:a16="http://schemas.microsoft.com/office/drawing/2014/main" id="{7F9F966E-C005-7444-9951-18F86C240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139144"/>
              </p:ext>
            </p:extLst>
          </p:nvPr>
        </p:nvGraphicFramePr>
        <p:xfrm>
          <a:off x="1177237" y="1362020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What</a:t>
                      </a:r>
                      <a:r>
                        <a:rPr lang="ko-Kore-KR" altLang="en-US" sz="1400" b="1" dirty="0"/>
                        <a:t> </a:t>
                      </a:r>
                      <a:r>
                        <a:rPr lang="en-US" altLang="ko-Kore-KR" sz="1400" b="1" dirty="0"/>
                        <a:t>w</a:t>
                      </a:r>
                      <a:r>
                        <a:rPr lang="en-US" altLang="ko-KR" sz="1400" b="1" dirty="0"/>
                        <a:t>e learned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oogle Shape;139;gc03fc8ae2f_0_26">
            <a:extLst>
              <a:ext uri="{FF2B5EF4-FFF2-40B4-BE49-F238E27FC236}">
                <a16:creationId xmlns:a16="http://schemas.microsoft.com/office/drawing/2014/main" id="{306DE196-ED05-4342-91EF-C4EC9A3E8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783748"/>
              </p:ext>
            </p:extLst>
          </p:nvPr>
        </p:nvGraphicFramePr>
        <p:xfrm>
          <a:off x="1177237" y="4145959"/>
          <a:ext cx="2652058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Unsatisfied</a:t>
                      </a:r>
                      <a:r>
                        <a:rPr lang="ko-Kore-KR" altLang="en-US" sz="1400" b="1" dirty="0"/>
                        <a:t> </a:t>
                      </a:r>
                      <a:r>
                        <a:rPr lang="en-US" altLang="ko-Kore-KR" sz="1400" b="1" dirty="0"/>
                        <a:t>t</a:t>
                      </a:r>
                      <a:r>
                        <a:rPr lang="en-US" altLang="ko-KR" sz="1400" b="1" dirty="0"/>
                        <a:t>hings</a:t>
                      </a:r>
                      <a:endParaRPr lang="en-US" altLang="ko-Kore-KR" sz="1400"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B433DC8D-5DF4-8F4D-811D-374B6A0F1B90}"/>
              </a:ext>
            </a:extLst>
          </p:cNvPr>
          <p:cNvSpPr/>
          <p:nvPr/>
        </p:nvSpPr>
        <p:spPr>
          <a:xfrm>
            <a:off x="9859002" y="3850900"/>
            <a:ext cx="614362" cy="48817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636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4;gbf9ebb5319_0_87"/>
          <p:cNvSpPr/>
          <p:nvPr/>
        </p:nvSpPr>
        <p:spPr>
          <a:xfrm>
            <a:off x="111450" y="1820008"/>
            <a:ext cx="11964000" cy="4616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" name="Google Shape;97;gbf9ebb5319_0_75"/>
          <p:cNvGraphicFramePr/>
          <p:nvPr>
            <p:extLst>
              <p:ext uri="{D42A27DB-BD31-4B8C-83A1-F6EECF244321}">
                <p14:modId xmlns:p14="http://schemas.microsoft.com/office/powerpoint/2010/main" val="352368767"/>
              </p:ext>
            </p:extLst>
          </p:nvPr>
        </p:nvGraphicFramePr>
        <p:xfrm>
          <a:off x="263850" y="814322"/>
          <a:ext cx="11548300" cy="91437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76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GOAL </a:t>
                      </a:r>
                      <a:endParaRPr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select convincing features and build model which can predict each type of water body level in Italy</a:t>
                      </a:r>
                      <a:endParaRPr sz="1600" dirty="0">
                        <a:highlight>
                          <a:srgbClr val="FFFFFF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 forecast the water level in a waterbody (water spring, lake, river, or aquifer) to handle daily consumption for help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Acea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Group preserve precious water bodies.</a:t>
                      </a:r>
                      <a:endParaRPr sz="16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8" name="Google Shape;98;gbf9ebb531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811" y="2123547"/>
            <a:ext cx="8173277" cy="40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bf9ebb5319_0_75"/>
          <p:cNvSpPr txBox="1"/>
          <p:nvPr/>
        </p:nvSpPr>
        <p:spPr>
          <a:xfrm>
            <a:off x="7235740" y="6106169"/>
            <a:ext cx="483970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https://www.kaggle.com/c/acea-water-prediction/overview/description</a:t>
            </a:r>
            <a:endParaRPr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671696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4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E587B91C-7169-8140-BB26-DCA0F1086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810073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rgbClr val="113D8A"/>
            </a:gs>
          </a:gsLst>
          <a:lin ang="8100019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4014250851"/>
              </p:ext>
            </p:extLst>
          </p:nvPr>
        </p:nvGraphicFramePr>
        <p:xfrm>
          <a:off x="3776200" y="3119995"/>
          <a:ext cx="7329000" cy="58359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1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PART </a:t>
                      </a:r>
                      <a:r>
                        <a:rPr lang="en-US" altLang="ko-KR" sz="2000" b="1" dirty="0">
                          <a:solidFill>
                            <a:srgbClr val="F3F3F3"/>
                          </a:solidFill>
                        </a:rPr>
                        <a:t>Ⅷ</a:t>
                      </a: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 .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3F3F3"/>
                          </a:solidFill>
                        </a:rPr>
                        <a:t>REFERENCES</a:t>
                      </a:r>
                      <a:endParaRPr sz="2000" b="1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/>
        </p:nvGraphicFramePr>
        <p:xfrm>
          <a:off x="876300" y="3119995"/>
          <a:ext cx="2747500" cy="6400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3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643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330;p15"/>
          <p:cNvGraphicFramePr/>
          <p:nvPr/>
        </p:nvGraphicFramePr>
        <p:xfrm>
          <a:off x="0" y="-2"/>
          <a:ext cx="12191998" cy="471325"/>
        </p:xfrm>
        <a:graphic>
          <a:graphicData uri="http://schemas.openxmlformats.org/drawingml/2006/table">
            <a:tbl>
              <a:tblPr bandRow="1"/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8" name="Google Shape;331;p15"/>
          <p:cNvSpPr/>
          <p:nvPr/>
        </p:nvSpPr>
        <p:spPr>
          <a:xfrm>
            <a:off x="111450" y="712176"/>
            <a:ext cx="11964000" cy="5884224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/>
            </a:pPr>
            <a:endParaRPr/>
          </a:p>
        </p:txBody>
      </p:sp>
      <p:sp>
        <p:nvSpPr>
          <p:cNvPr id="1169" name="Google Shape;332;p15"/>
          <p:cNvSpPr txBox="1"/>
          <p:nvPr/>
        </p:nvSpPr>
        <p:spPr>
          <a:xfrm>
            <a:off x="562200" y="928723"/>
            <a:ext cx="11062500" cy="5180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133350">
              <a:spcBef>
                <a:spcPts val="1100"/>
              </a:spcBef>
              <a:defRPr sz="1500"/>
            </a:pPr>
            <a:r>
              <a:t>andreshg. (2020). Time Series Analysis A Complete Guide [Source code]. </a:t>
            </a:r>
          </a:p>
          <a:p>
            <a:pPr lvl="1" indent="133350">
              <a:spcBef>
                <a:spcPts val="1100"/>
              </a:spcBef>
              <a:defRPr sz="1500"/>
            </a:pPr>
            <a:r>
              <a:t>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https://www.kaggle.com/andreshg/timeseries-analysis-a-complete-guide</a:t>
            </a:r>
          </a:p>
          <a:p>
            <a:pPr indent="133350">
              <a:spcBef>
                <a:spcPts val="1100"/>
              </a:spcBef>
              <a:defRPr sz="1500"/>
            </a:pPr>
            <a:r>
              <a:t>iamleonie. (2020). EDA: Quenching the Thirst for Insights [Source Code]. </a:t>
            </a:r>
          </a:p>
          <a:p>
            <a:pPr lvl="1" indent="133350">
              <a:spcBef>
                <a:spcPts val="1100"/>
              </a:spcBef>
              <a:defRPr sz="1500"/>
            </a:pPr>
            <a:r>
              <a:t>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https://www.kaggle.com/iamleonie/eda-quenching-the-thirst-for-insights</a:t>
            </a:r>
          </a:p>
          <a:p>
            <a:pPr indent="133350">
              <a:spcBef>
                <a:spcPts val="1100"/>
              </a:spcBef>
              <a:defRPr sz="1500"/>
            </a:pPr>
            <a:r>
              <a:t>luca31394. (2020). Acea - EDA and Data Cleaning: Deep water [Source code]. 	</a:t>
            </a:r>
          </a:p>
          <a:p>
            <a:pPr indent="133350">
              <a:spcBef>
                <a:spcPts val="1100"/>
              </a:spcBef>
              <a:defRPr sz="1500"/>
            </a:pPr>
            <a:r>
              <a:t>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https://www.kaggle.com/luca31394/acea-eda-and-data-cleaning-deep-water/output</a:t>
            </a:r>
            <a:endParaRPr u="sng"/>
          </a:p>
          <a:p>
            <a:pPr indent="133350">
              <a:spcBef>
                <a:spcPts val="1100"/>
              </a:spcBef>
              <a:defRPr sz="1500"/>
            </a:pPr>
            <a:r>
              <a:t>동건. (2018, April 10). Long Short-Term Memory (LSTM) 이해하기. </a:t>
            </a:r>
            <a:r>
              <a:rPr i="1"/>
              <a:t>개발새발로그.</a:t>
            </a:r>
          </a:p>
          <a:p>
            <a:pPr indent="133350">
              <a:defRPr sz="1500"/>
            </a:pPr>
            <a:r>
              <a:t>	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https://dgkim5360.tistory.com/entry/understanding-long-short-term-memory-lstm-kr</a:t>
            </a:r>
            <a:endParaRPr u="sng"/>
          </a:p>
          <a:p>
            <a:pPr indent="133350">
              <a:defRPr sz="1500"/>
            </a:pPr>
            <a:r>
              <a:t>박창희, 정일문. (2020). LSTM 모형을 이용한 지하수위 예측 평가. </a:t>
            </a:r>
            <a:r>
              <a:rPr i="1"/>
              <a:t>Journal of Korea Water Resources Association</a:t>
            </a:r>
            <a:r>
              <a:t>, </a:t>
            </a:r>
            <a:r>
              <a:rPr i="1"/>
              <a:t>53</a:t>
            </a:r>
            <a:r>
              <a:t>(4), 273–283. 	</a:t>
            </a:r>
          </a:p>
          <a:p>
            <a:pPr indent="133350">
              <a:defRPr sz="1500"/>
            </a:pPr>
            <a:r>
              <a:t>            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https://doi.org/10.3741/JKWRA.2020.53.4.273</a:t>
            </a:r>
          </a:p>
          <a:p>
            <a:pPr indent="133350">
              <a:defRPr sz="1500"/>
            </a:pPr>
            <a:r>
              <a:t> </a:t>
            </a:r>
          </a:p>
          <a:p>
            <a:pPr indent="133350">
              <a:defRPr sz="1500"/>
            </a:pPr>
            <a:r>
              <a:t>AndresHG.(2020). TimeSeries Analysis  A Complete Guide[Basic notion] </a:t>
            </a:r>
          </a:p>
          <a:p>
            <a:pPr lvl="2" indent="914400" defTabSz="457200">
              <a:defRPr sz="1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https://www.kaggle.com/andreshg/timeseries-analysis-a-complete-guide</a:t>
            </a:r>
            <a:r>
              <a:t> </a:t>
            </a:r>
          </a:p>
          <a:p>
            <a:pPr defTabSz="457200">
              <a:defRPr sz="1500"/>
            </a:pPr>
            <a:endParaRPr/>
          </a:p>
          <a:p>
            <a:pPr defTabSz="457200">
              <a:defRPr sz="1500"/>
            </a:pPr>
            <a:r>
              <a:t>   Jason Brownlee, Phd(2020.11.28) - Machine learning Mastery webpage[Source code]</a:t>
            </a:r>
          </a:p>
          <a:p>
            <a:pPr lvl="2" indent="914400" defTabSz="457200">
              <a:defRPr sz="1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https://machinelearningmastery.com/how-to-develop-lstm-models-for-time-series-forecasting</a:t>
            </a:r>
          </a:p>
          <a:p>
            <a:pPr defTabSz="457200">
              <a:defRPr sz="1500"/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7"/>
            </a:endParaRPr>
          </a:p>
          <a:p>
            <a:pPr defTabSz="457200">
              <a:defRPr sz="1500"/>
            </a:pPr>
            <a:r>
              <a:t>   Marcomarchetti(2020)   Acea Smart Water (Baseline Models Comparison)</a:t>
            </a:r>
          </a:p>
          <a:p>
            <a:pPr defTabSz="457200">
              <a:defRPr sz="1500"/>
            </a:pPr>
            <a:r>
              <a:t>              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https://www.kaggle.com/marcomarchetti/acea-smart-water-baseline-models-comparison</a:t>
            </a:r>
          </a:p>
        </p:txBody>
      </p:sp>
    </p:spTree>
    <p:extLst>
      <p:ext uri="{BB962C8B-B14F-4D97-AF65-F5344CB8AC3E}">
        <p14:creationId xmlns:p14="http://schemas.microsoft.com/office/powerpoint/2010/main" val="11093079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f9ebb5319_0_87"/>
          <p:cNvSpPr/>
          <p:nvPr/>
        </p:nvSpPr>
        <p:spPr>
          <a:xfrm>
            <a:off x="111450" y="1354016"/>
            <a:ext cx="11964000" cy="50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" name="Google Shape;108;gbf9ebb5319_0_87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25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EVALUATION CRITERIA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Google Shape;109;gbf9ebb5319_0_87"/>
          <p:cNvGraphicFramePr/>
          <p:nvPr>
            <p:extLst>
              <p:ext uri="{D42A27DB-BD31-4B8C-83A1-F6EECF244321}">
                <p14:modId xmlns:p14="http://schemas.microsoft.com/office/powerpoint/2010/main" val="2304340141"/>
              </p:ext>
            </p:extLst>
          </p:nvPr>
        </p:nvGraphicFramePr>
        <p:xfrm>
          <a:off x="263875" y="1470267"/>
          <a:ext cx="3800125" cy="419196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8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5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Methodology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5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Statistical models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appropriate given the data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Developing one or more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machine learning models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Way of assessing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the performance and accuracy of their solution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Mean Absolute Error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(MAE) of the models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Root Mean Square Error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(RMSE) of the models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FC5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0" name="Google Shape;110;gbf9ebb5319_0_87"/>
          <p:cNvGraphicFramePr/>
          <p:nvPr>
            <p:extLst>
              <p:ext uri="{D42A27DB-BD31-4B8C-83A1-F6EECF244321}">
                <p14:modId xmlns:p14="http://schemas.microsoft.com/office/powerpoint/2010/main" val="4213246866"/>
              </p:ext>
            </p:extLst>
          </p:nvPr>
        </p:nvGraphicFramePr>
        <p:xfrm>
          <a:off x="4137938" y="1485899"/>
          <a:ext cx="3800125" cy="4853356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8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5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Presentation of logic flow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5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Compelling and coherent narrative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8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dk1"/>
                          </a:solidFill>
                        </a:rPr>
                        <a:t>Data visualizations</a:t>
                      </a:r>
                      <a:endParaRPr sz="13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Discussion on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the intersection between features and their prediction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Discussion of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automated insight generation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7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dk1"/>
                          </a:solidFill>
                        </a:rPr>
                        <a:t>Code  to  easily understand and reproduce</a:t>
                      </a:r>
                      <a:endParaRPr sz="13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3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</a:rPr>
                        <a:t>External sources of data made </a:t>
                      </a:r>
                      <a:r>
                        <a:rPr lang="en-US" sz="1300" b="1" dirty="0">
                          <a:solidFill>
                            <a:schemeClr val="dk1"/>
                          </a:solidFill>
                        </a:rPr>
                        <a:t>public and cited appropriately</a:t>
                      </a:r>
                      <a:endParaRPr sz="13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1" name="Google Shape;111;gbf9ebb5319_0_87"/>
          <p:cNvGraphicFramePr/>
          <p:nvPr>
            <p:extLst>
              <p:ext uri="{D42A27DB-BD31-4B8C-83A1-F6EECF244321}">
                <p14:modId xmlns:p14="http://schemas.microsoft.com/office/powerpoint/2010/main" val="1803352395"/>
              </p:ext>
            </p:extLst>
          </p:nvPr>
        </p:nvGraphicFramePr>
        <p:xfrm>
          <a:off x="8012025" y="1470267"/>
          <a:ext cx="3800125" cy="279466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8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5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Application (Prediction)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Predictive model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able to forecast water availability in terms of level or water flow in a time interval of the year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5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dk1"/>
                          </a:solidFill>
                        </a:rPr>
                        <a:t>Methodology applicable </a:t>
                      </a:r>
                      <a:r>
                        <a:rPr lang="en-US" sz="1300" dirty="0">
                          <a:solidFill>
                            <a:schemeClr val="dk1"/>
                          </a:solidFill>
                        </a:rPr>
                        <a:t>also on new datasets belong to another waterbody</a:t>
                      </a:r>
                      <a:endParaRPr sz="13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689937" y="6598378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5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4EFF29BD-4D43-2B41-ACD3-6B33BF24A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810073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4;gbf9ebb5319_0_87">
            <a:extLst>
              <a:ext uri="{FF2B5EF4-FFF2-40B4-BE49-F238E27FC236}">
                <a16:creationId xmlns:a16="http://schemas.microsoft.com/office/drawing/2014/main" id="{8DFA2AFD-571C-7F44-A2CA-A93BA04C7235}"/>
              </a:ext>
            </a:extLst>
          </p:cNvPr>
          <p:cNvSpPr/>
          <p:nvPr/>
        </p:nvSpPr>
        <p:spPr>
          <a:xfrm>
            <a:off x="111450" y="1237647"/>
            <a:ext cx="11964000" cy="51993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120;gc03fc8ae2f_0_11"/>
          <p:cNvGraphicFramePr/>
          <p:nvPr/>
        </p:nvGraphicFramePr>
        <p:xfrm>
          <a:off x="263850" y="814322"/>
          <a:ext cx="11548300" cy="423325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176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MAE? RMSE?</a:t>
                      </a:r>
                      <a:endParaRPr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120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23562"/>
                  </p:ext>
                </p:extLst>
              </p:nvPr>
            </p:nvGraphicFramePr>
            <p:xfrm>
              <a:off x="2024360" y="2194735"/>
              <a:ext cx="8160863" cy="279460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579452">
                      <a:extLst>
                        <a:ext uri="{9D8B030D-6E8A-4147-A177-3AD203B41FA5}">
                          <a16:colId xmlns:a16="http://schemas.microsoft.com/office/drawing/2014/main" val="886308448"/>
                        </a:ext>
                      </a:extLst>
                    </a:gridCol>
                    <a:gridCol w="1926283">
                      <a:extLst>
                        <a:ext uri="{9D8B030D-6E8A-4147-A177-3AD203B41FA5}">
                          <a16:colId xmlns:a16="http://schemas.microsoft.com/office/drawing/2014/main" val="2778732393"/>
                        </a:ext>
                      </a:extLst>
                    </a:gridCol>
                    <a:gridCol w="3275215">
                      <a:extLst>
                        <a:ext uri="{9D8B030D-6E8A-4147-A177-3AD203B41FA5}">
                          <a16:colId xmlns:a16="http://schemas.microsoft.com/office/drawing/2014/main" val="2992633411"/>
                        </a:ext>
                      </a:extLst>
                    </a:gridCol>
                    <a:gridCol w="1379913">
                      <a:extLst>
                        <a:ext uri="{9D8B030D-6E8A-4147-A177-3AD203B41FA5}">
                          <a16:colId xmlns:a16="http://schemas.microsoft.com/office/drawing/2014/main" val="2631628400"/>
                        </a:ext>
                      </a:extLst>
                    </a:gridCol>
                  </a:tblGrid>
                  <a:tr h="3687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INDICATOR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FOURMULA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DEFINITION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EVALUATION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451437"/>
                      </a:ext>
                    </a:extLst>
                  </a:tr>
                  <a:tr h="117739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𝑀𝐴𝐸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(Mean absolute error)</a:t>
                          </a:r>
                        </a:p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pt-BR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altLang="ko-KR" sz="160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60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pt-BR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 latinLnBrk="1"/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The mean value </a:t>
                          </a:r>
                          <a:r>
                            <a:rPr lang="en-US" altLang="ko-KR" sz="1400" b="0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by converting the error value(the difference between the actual and predicted values) to absolute value</a:t>
                          </a:r>
                          <a:endParaRPr lang="ko-KR" altLang="en-US" sz="1400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Low value is good</a:t>
                          </a:r>
                          <a:endParaRPr lang="ko-KR" altLang="en-US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613860"/>
                      </a:ext>
                    </a:extLst>
                  </a:tr>
                  <a:tr h="12484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𝑅𝑀𝑆𝐸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(root-mean-square deviation)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pt-BR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pt-BR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altLang="ko-KR" sz="160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6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ko-KR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pt-BR" altLang="ko-KR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ko-KR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Sup>
                                                      <m:sSubSupPr>
                                                        <m:ctrlPr>
                                                          <a:rPr lang="pt-BR" altLang="ko-KR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altLang="ko-KR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altLang="ko-KR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bSup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altLang="ko-KR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altLang="ko-KR" sz="160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 latinLnBrk="1"/>
                          <a:r>
                            <a:rPr lang="en-US" altLang="ko-KR" sz="1400" b="0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The mean value by squared the difference between the actual value and the predicted value(=error)</a:t>
                          </a:r>
                          <a:endParaRPr lang="ko-KR" altLang="en-US" sz="1400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Low value is good</a:t>
                          </a:r>
                          <a:endParaRPr lang="ko-KR" altLang="en-US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0148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23562"/>
                  </p:ext>
                </p:extLst>
              </p:nvPr>
            </p:nvGraphicFramePr>
            <p:xfrm>
              <a:off x="2024360" y="2194735"/>
              <a:ext cx="8160863" cy="2794608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1579452">
                      <a:extLst>
                        <a:ext uri="{9D8B030D-6E8A-4147-A177-3AD203B41FA5}">
                          <a16:colId xmlns:a16="http://schemas.microsoft.com/office/drawing/2014/main" val="886308448"/>
                        </a:ext>
                      </a:extLst>
                    </a:gridCol>
                    <a:gridCol w="1926283">
                      <a:extLst>
                        <a:ext uri="{9D8B030D-6E8A-4147-A177-3AD203B41FA5}">
                          <a16:colId xmlns:a16="http://schemas.microsoft.com/office/drawing/2014/main" val="2778732393"/>
                        </a:ext>
                      </a:extLst>
                    </a:gridCol>
                    <a:gridCol w="3275215">
                      <a:extLst>
                        <a:ext uri="{9D8B030D-6E8A-4147-A177-3AD203B41FA5}">
                          <a16:colId xmlns:a16="http://schemas.microsoft.com/office/drawing/2014/main" val="2992633411"/>
                        </a:ext>
                      </a:extLst>
                    </a:gridCol>
                    <a:gridCol w="1379913">
                      <a:extLst>
                        <a:ext uri="{9D8B030D-6E8A-4147-A177-3AD203B41FA5}">
                          <a16:colId xmlns:a16="http://schemas.microsoft.com/office/drawing/2014/main" val="2631628400"/>
                        </a:ext>
                      </a:extLst>
                    </a:gridCol>
                  </a:tblGrid>
                  <a:tr h="3687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INDICATOR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FOURMULA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DEFINITION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latin typeface="Arial" panose="020B0604020202020204" pitchFamily="34" charset="0"/>
                              <a:ea typeface="배달의민족 주아" panose="02020603020101020101" pitchFamily="18" charset="-127"/>
                              <a:cs typeface="Arial" panose="020B0604020202020204" pitchFamily="34" charset="0"/>
                            </a:rPr>
                            <a:t>EVALUATION</a:t>
                          </a:r>
                          <a:endParaRPr lang="ko-KR" altLang="en-US" sz="1200" b="1" dirty="0">
                            <a:latin typeface="Arial" panose="020B0604020202020204" pitchFamily="34" charset="0"/>
                            <a:ea typeface="배달의민족 주아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451437"/>
                      </a:ext>
                    </a:extLst>
                  </a:tr>
                  <a:tr h="117739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6" t="-48387" r="-420161" b="-191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237" t="-48387" r="-242763" b="-1913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/>
                          <a:r>
                            <a:rPr lang="en-US" altLang="ko-KR" sz="1400" b="1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The mean value </a:t>
                          </a:r>
                          <a:r>
                            <a:rPr lang="en-US" altLang="ko-KR" sz="1400" b="0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by converting the error value(the difference between the actual and predicted values) to absolute value</a:t>
                          </a:r>
                          <a:endParaRPr lang="ko-KR" altLang="en-US" sz="1400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Low value is good</a:t>
                          </a:r>
                          <a:endParaRPr lang="ko-KR" altLang="en-US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613860"/>
                      </a:ext>
                    </a:extLst>
                  </a:tr>
                  <a:tr h="124844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6" t="-139394" r="-420161" b="-797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237" t="-139394" r="-242763" b="-797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/>
                          <a:r>
                            <a:rPr lang="en-US" altLang="ko-KR" sz="1400" b="0" i="0" kern="1200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The mean value by squared the difference between the actual value and the predicted value(=error)</a:t>
                          </a:r>
                          <a:endParaRPr lang="ko-KR" altLang="en-US" sz="1400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>
                              <a:latin typeface="Calibri" panose="020F0502020204030204" pitchFamily="34" charset="0"/>
                              <a:ea typeface="배달의민족 주아" panose="02020603020101020101" pitchFamily="18" charset="-127"/>
                              <a:cs typeface="Calibri" panose="020F0502020204030204" pitchFamily="34" charset="0"/>
                            </a:rPr>
                            <a:t>Low value is good</a:t>
                          </a:r>
                          <a:endParaRPr lang="ko-KR" altLang="en-US" b="0" dirty="0">
                            <a:latin typeface="Calibri" panose="020F0502020204030204" pitchFamily="34" charset="0"/>
                            <a:ea typeface="배달의민족 주아" panose="02020603020101020101" pitchFamily="18" charset="-127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01486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512441" y="4989343"/>
                <a:ext cx="2149756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/>
                  <a:t>* </a:t>
                </a:r>
                <a14:m>
                  <m:oMath xmlns:m="http://schemas.openxmlformats.org/officeDocument/2006/math">
                    <m:r>
                      <a:rPr lang="en-US" altLang="ko-KR" sz="140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pt-BR" altLang="ko-KR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altLang="ko-KR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altLang="ko-KR" sz="1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pt-BR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41" y="4989343"/>
                <a:ext cx="2149756" cy="396519"/>
              </a:xfrm>
              <a:prstGeom prst="rect">
                <a:avLst/>
              </a:prstGeom>
              <a:blipFill>
                <a:blip r:embed="rId4"/>
                <a:stretch>
                  <a:fillRect l="-588" t="-66667" b="-1151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689937" y="6586419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6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C5511511-AC69-8849-8836-16C3CC131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810073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9ebb5319_0_42"/>
          <p:cNvSpPr/>
          <p:nvPr/>
        </p:nvSpPr>
        <p:spPr>
          <a:xfrm>
            <a:off x="111450" y="1275375"/>
            <a:ext cx="11964000" cy="51541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" name="Google Shape;130;gbf9ebb5319_0_42"/>
          <p:cNvGraphicFramePr/>
          <p:nvPr>
            <p:extLst>
              <p:ext uri="{D42A27DB-BD31-4B8C-83A1-F6EECF244321}">
                <p14:modId xmlns:p14="http://schemas.microsoft.com/office/powerpoint/2010/main" val="1935388576"/>
              </p:ext>
            </p:extLst>
          </p:nvPr>
        </p:nvGraphicFramePr>
        <p:xfrm>
          <a:off x="263850" y="814322"/>
          <a:ext cx="5009400" cy="39621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</a:rPr>
                        <a:t>ABOUT OUR TEAM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641718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</a:rPr>
              <a:t>- </a:t>
            </a:r>
            <a:r>
              <a:rPr lang="en-US" altLang="ko-KR" dirty="0">
                <a:latin typeface="Century" panose="02040604050505020304" pitchFamily="18" charset="0"/>
              </a:rPr>
              <a:t>7</a:t>
            </a:r>
            <a:r>
              <a:rPr lang="en-US" altLang="ko-KR" sz="1400" dirty="0">
                <a:latin typeface="Century" panose="02040604050505020304" pitchFamily="18" charset="0"/>
              </a:rPr>
              <a:t> -</a:t>
            </a:r>
            <a:endParaRPr lang="ko-KR" altLang="en-US" sz="1400" dirty="0">
              <a:latin typeface="Century" panose="02040604050505020304" pitchFamily="18" charset="0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7153A850-5888-EA44-958C-3155397F1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810073"/>
              </p:ext>
            </p:extLst>
          </p:nvPr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39;gc03fc8ae2f_0_26">
            <a:extLst>
              <a:ext uri="{FF2B5EF4-FFF2-40B4-BE49-F238E27FC236}">
                <a16:creationId xmlns:a16="http://schemas.microsoft.com/office/drawing/2014/main" id="{274ECE47-222B-0F40-9178-E81A9CFCA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922427"/>
              </p:ext>
            </p:extLst>
          </p:nvPr>
        </p:nvGraphicFramePr>
        <p:xfrm>
          <a:off x="907572" y="1386447"/>
          <a:ext cx="2707166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Purpose of participation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139;gc03fc8ae2f_0_26">
            <a:extLst>
              <a:ext uri="{FF2B5EF4-FFF2-40B4-BE49-F238E27FC236}">
                <a16:creationId xmlns:a16="http://schemas.microsoft.com/office/drawing/2014/main" id="{54EB3148-E976-7746-B765-5721DF7C8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78242"/>
              </p:ext>
            </p:extLst>
          </p:nvPr>
        </p:nvGraphicFramePr>
        <p:xfrm>
          <a:off x="5917919" y="1387416"/>
          <a:ext cx="1095152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9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b="1" dirty="0"/>
                        <a:t>Role</a:t>
                      </a:r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34F5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963768DE-83B7-514E-85D4-1A43E789F987}"/>
              </a:ext>
            </a:extLst>
          </p:cNvPr>
          <p:cNvSpPr/>
          <p:nvPr/>
        </p:nvSpPr>
        <p:spPr>
          <a:xfrm>
            <a:off x="8107645" y="3313667"/>
            <a:ext cx="1838603" cy="1816932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C5E6D8-0742-8B4B-93B9-F2EA5362382C}"/>
              </a:ext>
            </a:extLst>
          </p:cNvPr>
          <p:cNvSpPr/>
          <p:nvPr/>
        </p:nvSpPr>
        <p:spPr>
          <a:xfrm>
            <a:off x="8496576" y="2782637"/>
            <a:ext cx="1009112" cy="997218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GO</a:t>
            </a:r>
          </a:p>
          <a:p>
            <a:pPr algn="ctr"/>
            <a:r>
              <a:rPr kumimoji="1" lang="en-US" altLang="ko-Kore-KR" dirty="0"/>
              <a:t>EUN</a:t>
            </a:r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0539E1-C70A-2142-B72E-1672B9940246}"/>
              </a:ext>
            </a:extLst>
          </p:cNvPr>
          <p:cNvSpPr/>
          <p:nvPr/>
        </p:nvSpPr>
        <p:spPr>
          <a:xfrm>
            <a:off x="7653851" y="4212528"/>
            <a:ext cx="1009111" cy="997217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TAE</a:t>
            </a:r>
          </a:p>
          <a:p>
            <a:pPr algn="ctr"/>
            <a:r>
              <a:rPr kumimoji="1" lang="en-US" altLang="ko-Kore-KR" dirty="0"/>
              <a:t>YOON</a:t>
            </a:r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102268-4082-954B-A644-24AE3021014A}"/>
              </a:ext>
            </a:extLst>
          </p:cNvPr>
          <p:cNvSpPr/>
          <p:nvPr/>
        </p:nvSpPr>
        <p:spPr>
          <a:xfrm>
            <a:off x="9441692" y="4212528"/>
            <a:ext cx="1009111" cy="997217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KYU</a:t>
            </a:r>
          </a:p>
          <a:p>
            <a:pPr algn="ctr"/>
            <a:r>
              <a:rPr kumimoji="1" lang="en-US" altLang="ko-Kore-KR" dirty="0"/>
              <a:t>TAE</a:t>
            </a:r>
            <a:endParaRPr kumimoji="1" lang="ko-Kore-KR" altLang="en-US" dirty="0"/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BF0D136B-863F-1E48-A184-40A661F255D8}"/>
              </a:ext>
            </a:extLst>
          </p:cNvPr>
          <p:cNvSpPr/>
          <p:nvPr/>
        </p:nvSpPr>
        <p:spPr>
          <a:xfrm>
            <a:off x="6029204" y="5042310"/>
            <a:ext cx="1874175" cy="1200215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tx1"/>
              </a:solidFill>
            </a:endParaRPr>
          </a:p>
        </p:txBody>
      </p:sp>
      <p:sp>
        <p:nvSpPr>
          <p:cNvPr id="17" name="한쪽 모서리가 잘린 사각형 16">
            <a:extLst>
              <a:ext uri="{FF2B5EF4-FFF2-40B4-BE49-F238E27FC236}">
                <a16:creationId xmlns:a16="http://schemas.microsoft.com/office/drawing/2014/main" id="{59BBC24B-B851-1943-831C-BA47B8A5AEEF}"/>
              </a:ext>
            </a:extLst>
          </p:cNvPr>
          <p:cNvSpPr/>
          <p:nvPr/>
        </p:nvSpPr>
        <p:spPr>
          <a:xfrm flipV="1">
            <a:off x="6577240" y="1913360"/>
            <a:ext cx="2122156" cy="1096618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tx1"/>
              </a:solidFill>
            </a:endParaRPr>
          </a:p>
        </p:txBody>
      </p:sp>
      <p:sp>
        <p:nvSpPr>
          <p:cNvPr id="18" name="한쪽 모서리가 잘린 사각형 17">
            <a:extLst>
              <a:ext uri="{FF2B5EF4-FFF2-40B4-BE49-F238E27FC236}">
                <a16:creationId xmlns:a16="http://schemas.microsoft.com/office/drawing/2014/main" id="{04F82E8B-7F6C-E244-B46E-616CF74F99A5}"/>
              </a:ext>
            </a:extLst>
          </p:cNvPr>
          <p:cNvSpPr/>
          <p:nvPr/>
        </p:nvSpPr>
        <p:spPr>
          <a:xfrm rot="10800000" flipV="1">
            <a:off x="10148864" y="5094108"/>
            <a:ext cx="1874175" cy="1096618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216E1-250D-214A-831F-2D7B9E9CBD11}"/>
              </a:ext>
            </a:extLst>
          </p:cNvPr>
          <p:cNvSpPr txBox="1"/>
          <p:nvPr/>
        </p:nvSpPr>
        <p:spPr>
          <a:xfrm>
            <a:off x="6079162" y="5166462"/>
            <a:ext cx="18678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Manage MongoDB</a:t>
            </a:r>
          </a:p>
          <a:p>
            <a:endParaRPr kumimoji="1" lang="en-US" altLang="ko-Kore-KR" dirty="0">
              <a:solidFill>
                <a:schemeClr val="tx1"/>
              </a:solidFill>
            </a:endParaRP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Build LSTM Model &amp; 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 evaluation</a:t>
            </a:r>
          </a:p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4520C-E768-104E-AA13-AD1DCC75C0F0}"/>
              </a:ext>
            </a:extLst>
          </p:cNvPr>
          <p:cNvSpPr txBox="1"/>
          <p:nvPr/>
        </p:nvSpPr>
        <p:spPr>
          <a:xfrm>
            <a:off x="6685909" y="1991833"/>
            <a:ext cx="19463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Handling missing data</a:t>
            </a:r>
          </a:p>
          <a:p>
            <a:endParaRPr kumimoji="1" lang="en-US" altLang="ko-Kore-KR" dirty="0">
              <a:solidFill>
                <a:schemeClr val="tx1"/>
              </a:solidFill>
            </a:endParaRP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Build Prophet model &amp;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 evaluation</a:t>
            </a:r>
          </a:p>
          <a:p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F8B4D-5860-0A41-AC01-B2B49545BA2B}"/>
              </a:ext>
            </a:extLst>
          </p:cNvPr>
          <p:cNvSpPr txBox="1"/>
          <p:nvPr/>
        </p:nvSpPr>
        <p:spPr>
          <a:xfrm>
            <a:off x="10224793" y="5194606"/>
            <a:ext cx="1784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Exploratory data 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 analysis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Feature engineering</a:t>
            </a:r>
            <a:endParaRPr kumimoji="1" lang="ko-Kore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77441FC-09A4-9A48-9175-315551CC9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92740"/>
              </p:ext>
            </p:extLst>
          </p:nvPr>
        </p:nvGraphicFramePr>
        <p:xfrm>
          <a:off x="950563" y="2014582"/>
          <a:ext cx="3587588" cy="3027728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{FF1ED82C-DFB5-433B-8B33-7B298AD14F54}</a:tableStyleId>
              </a:tblPr>
              <a:tblGrid>
                <a:gridCol w="3587588">
                  <a:extLst>
                    <a:ext uri="{9D8B030D-6E8A-4147-A177-3AD203B41FA5}">
                      <a16:colId xmlns:a16="http://schemas.microsoft.com/office/drawing/2014/main" val="273206426"/>
                    </a:ext>
                  </a:extLst>
                </a:gridCol>
              </a:tblGrid>
              <a:tr h="756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Analyzing Structured Data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49879"/>
                  </a:ext>
                </a:extLst>
              </a:tr>
              <a:tr h="756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Processing Structured Data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02300"/>
                  </a:ext>
                </a:extLst>
              </a:tr>
              <a:tr h="756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Understanding the time series data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59532"/>
                  </a:ext>
                </a:extLst>
              </a:tr>
              <a:tr h="7569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Applying Deep learning algorithms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065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f9ebb5319_0_42"/>
          <p:cNvSpPr/>
          <p:nvPr/>
        </p:nvSpPr>
        <p:spPr>
          <a:xfrm>
            <a:off x="111450" y="1275375"/>
            <a:ext cx="11964000" cy="532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오각형[P] 15">
            <a:extLst>
              <a:ext uri="{FF2B5EF4-FFF2-40B4-BE49-F238E27FC236}">
                <a16:creationId xmlns:a16="http://schemas.microsoft.com/office/drawing/2014/main" id="{8711AF72-3DE0-9942-82B5-02459257832C}"/>
              </a:ext>
            </a:extLst>
          </p:cNvPr>
          <p:cNvSpPr/>
          <p:nvPr/>
        </p:nvSpPr>
        <p:spPr>
          <a:xfrm>
            <a:off x="263850" y="2612571"/>
            <a:ext cx="11005833" cy="2216604"/>
          </a:xfrm>
          <a:prstGeom prst="homePlate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7" name="Google Shape;127;gbf9ebb5319_0_42"/>
          <p:cNvSpPr txBox="1"/>
          <p:nvPr/>
        </p:nvSpPr>
        <p:spPr>
          <a:xfrm>
            <a:off x="11671559" y="6596475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9</a:t>
            </a:fld>
            <a:r>
              <a:rPr lang="en-US" sz="1400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-</a:t>
            </a:r>
            <a:endParaRPr sz="1400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aphicFrame>
        <p:nvGraphicFramePr>
          <p:cNvPr id="130" name="Google Shape;130;gbf9ebb5319_0_42"/>
          <p:cNvGraphicFramePr/>
          <p:nvPr/>
        </p:nvGraphicFramePr>
        <p:xfrm>
          <a:off x="263850" y="814322"/>
          <a:ext cx="50094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</a:rPr>
                        <a:t>PROCESS</a:t>
                      </a:r>
                      <a:endParaRPr b="1"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EA149AE-410B-974B-A8B4-E253F0C98F39}"/>
              </a:ext>
            </a:extLst>
          </p:cNvPr>
          <p:cNvGraphicFramePr/>
          <p:nvPr/>
        </p:nvGraphicFramePr>
        <p:xfrm>
          <a:off x="0" y="-1"/>
          <a:ext cx="12191998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787411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E.D.A</a:t>
                      </a:r>
                      <a:endParaRPr sz="16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PROCESSING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EVALUATION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F0CC3ED-7288-934B-9120-474554DDB7DF}"/>
              </a:ext>
            </a:extLst>
          </p:cNvPr>
          <p:cNvSpPr/>
          <p:nvPr/>
        </p:nvSpPr>
        <p:spPr>
          <a:xfrm>
            <a:off x="314074" y="2833739"/>
            <a:ext cx="1615044" cy="163805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Kaggle Dataset to MongoDB</a:t>
            </a:r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D080983-28FC-9342-878F-DCF70C9EC162}"/>
              </a:ext>
            </a:extLst>
          </p:cNvPr>
          <p:cNvSpPr/>
          <p:nvPr/>
        </p:nvSpPr>
        <p:spPr>
          <a:xfrm>
            <a:off x="2131741" y="2844876"/>
            <a:ext cx="2019461" cy="771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Description each waterbody</a:t>
            </a:r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10ED11B-11C7-624C-BF59-E48489B18560}"/>
              </a:ext>
            </a:extLst>
          </p:cNvPr>
          <p:cNvSpPr/>
          <p:nvPr/>
        </p:nvSpPr>
        <p:spPr>
          <a:xfrm>
            <a:off x="2140448" y="3699897"/>
            <a:ext cx="2002304" cy="771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See the geographical character</a:t>
            </a:r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44D3669-78E1-D549-9F30-9D5780AB8C78}"/>
              </a:ext>
            </a:extLst>
          </p:cNvPr>
          <p:cNvSpPr/>
          <p:nvPr/>
        </p:nvSpPr>
        <p:spPr>
          <a:xfrm>
            <a:off x="4403509" y="2844877"/>
            <a:ext cx="1615044" cy="15779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Handling missing data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8BBA3D0-71C5-544E-BE1F-4D60DA2A2711}"/>
              </a:ext>
            </a:extLst>
          </p:cNvPr>
          <p:cNvSpPr/>
          <p:nvPr/>
        </p:nvSpPr>
        <p:spPr>
          <a:xfrm>
            <a:off x="6284390" y="2833739"/>
            <a:ext cx="2358347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 transformation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94F244F-6670-6F43-9E54-2DDEED1E807C}"/>
              </a:ext>
            </a:extLst>
          </p:cNvPr>
          <p:cNvSpPr/>
          <p:nvPr/>
        </p:nvSpPr>
        <p:spPr>
          <a:xfrm>
            <a:off x="6284391" y="3396710"/>
            <a:ext cx="2358346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Feature selection</a:t>
            </a:r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03C251-80F0-C241-BA43-A6747335DF48}"/>
              </a:ext>
            </a:extLst>
          </p:cNvPr>
          <p:cNvSpPr/>
          <p:nvPr/>
        </p:nvSpPr>
        <p:spPr>
          <a:xfrm>
            <a:off x="6284390" y="3968068"/>
            <a:ext cx="2358345" cy="49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Reduce region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072D401-67E1-5844-A4EC-BE30A8C9DFB8}"/>
              </a:ext>
            </a:extLst>
          </p:cNvPr>
          <p:cNvSpPr/>
          <p:nvPr/>
        </p:nvSpPr>
        <p:spPr>
          <a:xfrm>
            <a:off x="8908572" y="3230823"/>
            <a:ext cx="1708480" cy="8656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Build 4 Models</a:t>
            </a:r>
          </a:p>
          <a:p>
            <a:pPr algn="ctr"/>
            <a:r>
              <a:rPr kumimoji="1" lang="en-US" altLang="ko-Kore-KR" dirty="0"/>
              <a:t>(Prophet, LSTM)</a:t>
            </a:r>
            <a:endParaRPr kumimoji="1"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902A0B-D330-E044-AFD6-A47E55BEE559}"/>
              </a:ext>
            </a:extLst>
          </p:cNvPr>
          <p:cNvGrpSpPr/>
          <p:nvPr/>
        </p:nvGrpSpPr>
        <p:grpSpPr>
          <a:xfrm>
            <a:off x="1929118" y="3230824"/>
            <a:ext cx="211330" cy="865632"/>
            <a:chOff x="1929118" y="3230824"/>
            <a:chExt cx="211330" cy="86563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74D21341-F2B8-B048-A599-6CEC34BABC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4586" y="3230824"/>
              <a:ext cx="10131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FABA7AFF-41F4-2C4B-938A-CD63C51D5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9136" y="4096456"/>
              <a:ext cx="10131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86A61A74-63AD-C84A-8607-A6DFE98CAF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9136" y="3230824"/>
              <a:ext cx="3003" cy="8656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AD77429B-4884-B147-B702-DF705DAF7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118" y="3653568"/>
              <a:ext cx="113021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9D4077-0EF8-7340-8748-C3D3A4E9174D}"/>
              </a:ext>
            </a:extLst>
          </p:cNvPr>
          <p:cNvGrpSpPr/>
          <p:nvPr/>
        </p:nvGrpSpPr>
        <p:grpSpPr>
          <a:xfrm flipH="1">
            <a:off x="4137669" y="3183956"/>
            <a:ext cx="274289" cy="865632"/>
            <a:chOff x="1929118" y="3230824"/>
            <a:chExt cx="211330" cy="865632"/>
          </a:xfrm>
        </p:grpSpPr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68C62639-D2D0-364B-A17E-39FF576AA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4586" y="3230824"/>
              <a:ext cx="10131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8AF9056D-AE9D-8141-8BD7-59752D5C1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9136" y="4096456"/>
              <a:ext cx="10131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DA208B7E-67C6-7E45-A70F-113A46220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9136" y="3230824"/>
              <a:ext cx="3003" cy="8656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600DD452-89C3-B14D-983E-84EE2EB41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118" y="3653568"/>
              <a:ext cx="113021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34F7B4-7DA5-F64D-8830-FD9A024251E8}"/>
              </a:ext>
            </a:extLst>
          </p:cNvPr>
          <p:cNvGrpSpPr/>
          <p:nvPr/>
        </p:nvGrpSpPr>
        <p:grpSpPr>
          <a:xfrm>
            <a:off x="6040008" y="3035809"/>
            <a:ext cx="252832" cy="1285384"/>
            <a:chOff x="6040008" y="3035809"/>
            <a:chExt cx="252832" cy="128538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12CB9CA-8E74-714B-8FAB-769CDCB7ECB6}"/>
                </a:ext>
              </a:extLst>
            </p:cNvPr>
            <p:cNvGrpSpPr/>
            <p:nvPr/>
          </p:nvGrpSpPr>
          <p:grpSpPr>
            <a:xfrm>
              <a:off x="6040008" y="3035809"/>
              <a:ext cx="252832" cy="1285384"/>
              <a:chOff x="1929118" y="3230824"/>
              <a:chExt cx="211330" cy="865632"/>
            </a:xfrm>
          </p:grpSpPr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8969D0A3-0EEF-0341-8380-9E664C5A49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4586" y="3230824"/>
                <a:ext cx="101312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0DCB0288-2390-4D44-AA9A-9F8E916DFD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9136" y="4096456"/>
                <a:ext cx="101312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3C0F70E2-183C-C24E-8178-F8BAB5EA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39136" y="3230824"/>
                <a:ext cx="3003" cy="86563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9BF43A4D-0C5F-DC44-8860-FAA24DD50F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9118" y="3653568"/>
                <a:ext cx="113021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CE8E1126-32E9-8F40-BF51-0E4C5C12F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550" y="3663545"/>
              <a:ext cx="121208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94D427C-623D-7C40-8A01-0093022CF44F}"/>
              </a:ext>
            </a:extLst>
          </p:cNvPr>
          <p:cNvGrpSpPr/>
          <p:nvPr/>
        </p:nvGrpSpPr>
        <p:grpSpPr>
          <a:xfrm flipH="1">
            <a:off x="8624436" y="3035809"/>
            <a:ext cx="292586" cy="1285384"/>
            <a:chOff x="6040008" y="3035809"/>
            <a:chExt cx="252832" cy="128538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3A6F73E-CF66-F741-A3A9-AA16E84D72E9}"/>
                </a:ext>
              </a:extLst>
            </p:cNvPr>
            <p:cNvGrpSpPr/>
            <p:nvPr/>
          </p:nvGrpSpPr>
          <p:grpSpPr>
            <a:xfrm>
              <a:off x="6040008" y="3035809"/>
              <a:ext cx="252832" cy="1285384"/>
              <a:chOff x="1929118" y="3230824"/>
              <a:chExt cx="211330" cy="865632"/>
            </a:xfrm>
          </p:grpSpPr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B507159A-4D70-AD4C-B0F2-FCDFE8CFC7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4586" y="3230824"/>
                <a:ext cx="101312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AAF49F07-302F-AF4C-8539-BF74786B8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39136" y="4096456"/>
                <a:ext cx="101312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2838B3AD-2C89-8E49-9408-8797347B5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39136" y="3230824"/>
                <a:ext cx="3003" cy="86563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C24A5CD7-8595-B249-89CF-001203FA6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9118" y="3653568"/>
                <a:ext cx="113021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47EE6592-8760-D742-B386-778E07037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550" y="3663545"/>
              <a:ext cx="121208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4303A7D7-BB00-0045-977E-71568894AC9A}"/>
              </a:ext>
            </a:extLst>
          </p:cNvPr>
          <p:cNvSpPr/>
          <p:nvPr/>
        </p:nvSpPr>
        <p:spPr>
          <a:xfrm>
            <a:off x="10786757" y="3236129"/>
            <a:ext cx="1221603" cy="8603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dirty="0">
                <a:solidFill>
                  <a:schemeClr val="tx1"/>
                </a:solidFill>
              </a:rPr>
              <a:t>Prediction</a:t>
            </a:r>
            <a:endParaRPr kumimoji="1" lang="ko-Kore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92EEE10E-AF13-464A-942E-BCE2A7EAE1F5}"/>
              </a:ext>
            </a:extLst>
          </p:cNvPr>
          <p:cNvCxnSpPr>
            <a:cxnSpLocks/>
          </p:cNvCxnSpPr>
          <p:nvPr/>
        </p:nvCxnSpPr>
        <p:spPr>
          <a:xfrm>
            <a:off x="10617052" y="3709957"/>
            <a:ext cx="16970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77527D-A7F5-5849-B567-90AED422880F}"/>
              </a:ext>
            </a:extLst>
          </p:cNvPr>
          <p:cNvSpPr/>
          <p:nvPr/>
        </p:nvSpPr>
        <p:spPr>
          <a:xfrm>
            <a:off x="470563" y="2344029"/>
            <a:ext cx="5143480" cy="283067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Data processing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F16FB5B-819D-6141-9657-718DDC2CFB87}"/>
              </a:ext>
            </a:extLst>
          </p:cNvPr>
          <p:cNvSpPr/>
          <p:nvPr/>
        </p:nvSpPr>
        <p:spPr>
          <a:xfrm>
            <a:off x="6287396" y="2350716"/>
            <a:ext cx="2358347" cy="283067"/>
          </a:xfrm>
          <a:prstGeom prst="rect">
            <a:avLst/>
          </a:prstGeom>
          <a:solidFill>
            <a:srgbClr val="DEDED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Feature Engineering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53A79B-D32E-7842-A54C-308808B76136}"/>
              </a:ext>
            </a:extLst>
          </p:cNvPr>
          <p:cNvSpPr/>
          <p:nvPr/>
        </p:nvSpPr>
        <p:spPr>
          <a:xfrm>
            <a:off x="8940813" y="2329505"/>
            <a:ext cx="1241155" cy="283067"/>
          </a:xfrm>
          <a:prstGeom prst="rect">
            <a:avLst/>
          </a:prstGeom>
          <a:solidFill>
            <a:srgbClr val="DEDED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Modeling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6785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3124</Words>
  <Application>Microsoft Office PowerPoint</Application>
  <PresentationFormat>와이드스크린</PresentationFormat>
  <Paragraphs>1091</Paragraphs>
  <Slides>51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Avenir</vt:lpstr>
      <vt:lpstr>Avenir Roman</vt:lpstr>
      <vt:lpstr>Helvetica Neue</vt:lpstr>
      <vt:lpstr>Helvetica Neue Medium</vt:lpstr>
      <vt:lpstr>나눔스퀘어_ac ExtraBold</vt:lpstr>
      <vt:lpstr>맑은 고딕</vt:lpstr>
      <vt:lpstr>배달의민족 주아</vt:lpstr>
      <vt:lpstr>Arial</vt:lpstr>
      <vt:lpstr>Calibri</vt:lpstr>
      <vt:lpstr>Cambria Math</vt:lpstr>
      <vt:lpstr>Century</vt:lpstr>
      <vt:lpstr>Times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w</cp:lastModifiedBy>
  <cp:revision>193</cp:revision>
  <dcterms:created xsi:type="dcterms:W3CDTF">2020-01-20T05:08:25Z</dcterms:created>
  <dcterms:modified xsi:type="dcterms:W3CDTF">2021-02-26T01:22:44Z</dcterms:modified>
</cp:coreProperties>
</file>